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80" r:id="rId4"/>
    <p:sldId id="269" r:id="rId5"/>
    <p:sldId id="258" r:id="rId6"/>
    <p:sldId id="259" r:id="rId7"/>
    <p:sldId id="270" r:id="rId8"/>
    <p:sldId id="260" r:id="rId9"/>
    <p:sldId id="271" r:id="rId10"/>
    <p:sldId id="274" r:id="rId11"/>
    <p:sldId id="275" r:id="rId12"/>
    <p:sldId id="261" r:id="rId13"/>
    <p:sldId id="257" r:id="rId14"/>
    <p:sldId id="288" r:id="rId15"/>
    <p:sldId id="286" r:id="rId16"/>
    <p:sldId id="287" r:id="rId17"/>
    <p:sldId id="262" r:id="rId18"/>
    <p:sldId id="281" r:id="rId19"/>
    <p:sldId id="283" r:id="rId20"/>
    <p:sldId id="282" r:id="rId21"/>
    <p:sldId id="284" r:id="rId22"/>
    <p:sldId id="285" r:id="rId23"/>
    <p:sldId id="272" r:id="rId24"/>
    <p:sldId id="273" r:id="rId25"/>
    <p:sldId id="263" r:id="rId26"/>
    <p:sldId id="264" r:id="rId27"/>
    <p:sldId id="279" r:id="rId28"/>
    <p:sldId id="265" r:id="rId29"/>
    <p:sldId id="266" r:id="rId30"/>
    <p:sldId id="267" r:id="rId31"/>
    <p:sldId id="26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2354D7-7716-4428-B151-FD6D1DC8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6ACB-F571-41FA-8E58-03D40246F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1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9ED6-1FD0-4EEB-9591-EB3B7BA7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1A84-BBCA-48BF-AAD3-1D294AF0A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3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8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C435-7967-4300-91EC-5FCDF07F1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0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4893-C581-43D1-A8F1-D20FEF55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0C5B-FE16-47F8-AFED-2CD73BE4A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907B-6081-47B8-B246-9F90CB67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0DD6-9D11-4298-B7BE-A428D2B46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7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D8B2-3A4E-4434-A94A-D82CC9964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C740-79CE-43E0-85E4-B4509FA6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82D7-CD1A-4B44-BD1E-B13EBA25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81000" y="661035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C1A47880-3EAE-4741-A2F7-3AFCF60F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UM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3"/>
          <a:stretch>
            <a:fillRect/>
          </a:stretch>
        </p:blipFill>
        <p:spPr bwMode="auto">
          <a:xfrm>
            <a:off x="8305800" y="96838"/>
            <a:ext cx="76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Maryland Quantum Materials Center | LinkedIn">
            <a:extLst>
              <a:ext uri="{FF2B5EF4-FFF2-40B4-BE49-F238E27FC236}">
                <a16:creationId xmlns:a16="http://schemas.microsoft.com/office/drawing/2014/main" id="{FFEACC8B-C4F8-4897-85AA-0924BB9B31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76200"/>
            <a:ext cx="1063752" cy="10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EF38-F632-4279-AC39-2F430325FAA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404A-76C7-4712-9270-C00749D6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ex.html/" TargetMode="External"/><Relationship Id="rId2" Type="http://schemas.openxmlformats.org/officeDocument/2006/relationships/hyperlink" Target="http://www.cnam.umd.edu/anlage/AnlageMicrowaveMeasurement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waves101.com/encyclopedias/microwave-connectors#overvie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hyperlink" Target="https://www.physics.umd.edu/courses/Phys402/AnlageFall22/Quantum%20Scattering%20in%20One%20and%20Three%20Dimensions.pdf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8.png"/><Relationship Id="rId7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D50D-0F99-4AA1-B5BC-D9DD014CD4B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646391" y="171450"/>
            <a:ext cx="5821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Overview of EM Guided Waves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and Microwave Measurements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900363" y="1905000"/>
            <a:ext cx="296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itchFamily="18" charset="0"/>
              </a:rPr>
              <a:t>Steven Anlage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762000" y="3124200"/>
            <a:ext cx="7994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hlinkClick r:id="rId2"/>
              </a:rPr>
              <a:t>http://www.cnam.umd.edu/anlage/AnlageMicrowaveMeasurements.htm</a:t>
            </a: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pic>
        <p:nvPicPr>
          <p:cNvPr id="2054" name="Picture 7" descr="Physics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513263"/>
            <a:ext cx="29035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maryland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81500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Maryland Quantum Materials Center | LinkedIn">
            <a:extLst>
              <a:ext uri="{FF2B5EF4-FFF2-40B4-BE49-F238E27FC236}">
                <a16:creationId xmlns:a16="http://schemas.microsoft.com/office/drawing/2014/main" id="{46BBECFD-CE08-4F8F-8134-B92943A3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6" y="40068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EF7C8-89F2-453E-9983-291956747B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7588"/>
            <a:ext cx="657701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667000" y="160338"/>
            <a:ext cx="373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Microwave Connectors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762000"/>
          <a:ext cx="7162800" cy="214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Connector Name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Bandwidth (GHz)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“Compatible” with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Found in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mm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 (1.85 mm)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2.4 mm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Corbino</a:t>
                      </a:r>
                      <a:r>
                        <a:rPr lang="en-US" sz="1400" dirty="0"/>
                        <a:t> expt.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2.4 mm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PNA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 (2.92 mm)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 mm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1400" dirty="0"/>
                        <a:t>, SMA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BlueFors</a:t>
                      </a:r>
                      <a:r>
                        <a:rPr lang="en-US" sz="1400" dirty="0"/>
                        <a:t> fridge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 mm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26.5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K, SMA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PNA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SMA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 or 25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 mm,</a:t>
                      </a:r>
                      <a:r>
                        <a:rPr lang="en-US" sz="1400" baseline="0" dirty="0"/>
                        <a:t> K</a:t>
                      </a:r>
                      <a:endParaRPr lang="en-US" sz="1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over…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87" name="TextBox 5"/>
          <p:cNvSpPr txBox="1">
            <a:spLocks noChangeArrowheads="1"/>
          </p:cNvSpPr>
          <p:nvPr/>
        </p:nvSpPr>
        <p:spPr bwMode="auto">
          <a:xfrm>
            <a:off x="1441450" y="2909888"/>
            <a:ext cx="577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*</a:t>
            </a:r>
            <a:r>
              <a:rPr lang="en-US" altLang="en-US" sz="1200"/>
              <a:t> Means “mates with damage”</a:t>
            </a:r>
          </a:p>
          <a:p>
            <a:pPr eaLnBrk="1" hangingPunct="1"/>
            <a:r>
              <a:rPr lang="en-US" altLang="en-US" sz="1200"/>
              <a:t>See </a:t>
            </a:r>
            <a:r>
              <a:rPr lang="en-US" altLang="en-US" sz="1200">
                <a:hlinkClick r:id="rId3"/>
              </a:rPr>
              <a:t>https://www.microwaves101.com/encyclopedias/microwave-connectors#overview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BE051-5589-429E-9E13-6464D6CCF0B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76600" y="152400"/>
            <a:ext cx="2284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Waveguides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943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14763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5271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1625"/>
            <a:ext cx="3352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124200" y="3352800"/>
            <a:ext cx="365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Rectangular metallic waveguide</a:t>
            </a:r>
          </a:p>
        </p:txBody>
      </p:sp>
      <p:pic>
        <p:nvPicPr>
          <p:cNvPr id="11273" name="Picture 9" descr="024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191000"/>
            <a:ext cx="30765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71700" y="1701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2EAB8-CFA5-4FF5-8769-A35250EFCA9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288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Network Analysis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3894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5447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179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Assumes linearity!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7084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3403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2057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3" y="1252739"/>
            <a:ext cx="4814758" cy="1923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6718" y="913362"/>
            <a:ext cx="3390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cs typeface="Times New Roman" panose="02020603050405020304" pitchFamily="18" charset="0"/>
              </a:rPr>
              <a:t>Quantum Scattering in One Dimension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57" y="1965570"/>
            <a:ext cx="2028825" cy="757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234" y="3712701"/>
            <a:ext cx="2271713" cy="807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57" y="4836394"/>
            <a:ext cx="1200150" cy="328613"/>
          </a:xfrm>
          <a:prstGeom prst="rect">
            <a:avLst/>
          </a:prstGeom>
        </p:spPr>
      </p:pic>
      <p:pic>
        <p:nvPicPr>
          <p:cNvPr id="7" name="Picture 3" descr="Y:\CUP\07-Extraction\JPEG &amp; PPT\GRIF-L1\JPEG &amp; PPT\JPEG\DAVID J. GRIFFITHS &amp; DARRELL F. SCHROETER_Chapter2\DAVID J. GRIFFITHS &amp; DARRELL F. SCHROETER_fig. 2_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7" y="3943447"/>
            <a:ext cx="1641266" cy="13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91519" y="5288658"/>
                <a:ext cx="156587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5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9" y="5288658"/>
                <a:ext cx="1565878" cy="323165"/>
              </a:xfrm>
              <a:prstGeom prst="rect">
                <a:avLst/>
              </a:prstGeom>
              <a:blipFill>
                <a:blip r:embed="rId7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174" y="3306074"/>
            <a:ext cx="2094443" cy="1373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734" y="4730750"/>
            <a:ext cx="3368927" cy="554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065" y="5509521"/>
            <a:ext cx="1626691" cy="2605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23562" y="3238846"/>
            <a:ext cx="3443742" cy="2687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Rectangle 12"/>
          <p:cNvSpPr/>
          <p:nvPr/>
        </p:nvSpPr>
        <p:spPr>
          <a:xfrm>
            <a:off x="418560" y="3587981"/>
            <a:ext cx="4095251" cy="20562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7888" y="3423956"/>
            <a:ext cx="433196" cy="386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6583" y="3423957"/>
            <a:ext cx="495433" cy="429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25564" y="5718187"/>
            <a:ext cx="18774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Griffiths 3</a:t>
            </a:r>
            <a:r>
              <a:rPr lang="en-US" sz="900" baseline="30000" dirty="0">
                <a:cs typeface="Times New Roman" panose="02020603050405020304" pitchFamily="18" charset="0"/>
              </a:rPr>
              <a:t>rd</a:t>
            </a:r>
            <a:r>
              <a:rPr lang="en-US" sz="900" dirty="0">
                <a:cs typeface="Times New Roman" panose="02020603050405020304" pitchFamily="18" charset="0"/>
              </a:rPr>
              <a:t> Edition, problem 2.53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CD1E44-4A84-477F-89FB-D12925165A55}"/>
              </a:ext>
            </a:extLst>
          </p:cNvPr>
          <p:cNvSpPr/>
          <p:nvPr/>
        </p:nvSpPr>
        <p:spPr>
          <a:xfrm>
            <a:off x="139757" y="638124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13"/>
              </a:rPr>
              <a:t>https://www.physics.umd.edu/courses/Phys402/AnlageFall22/Quantum%20Scattering%20in%20One%20and%20Three%20Dimensions</a:t>
            </a:r>
            <a:r>
              <a:rPr lang="en-US" sz="1100">
                <a:hlinkClick r:id="rId13"/>
              </a:rPr>
              <a:t>.pdf</a:t>
            </a:r>
            <a:r>
              <a:rPr lang="en-US" sz="110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645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14" y="296987"/>
            <a:ext cx="894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Scattering From a Finite Potential Well in 1D Quantum Mechanics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629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752600"/>
                <a:ext cx="3786549" cy="4243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𝜳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𝑨𝒆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𝒊𝒌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𝒊𝒌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3786549" cy="424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6907" y="1676400"/>
                <a:ext cx="3322897" cy="4243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𝜳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𝑻𝒓𝒂𝒏𝒔𝒎𝒊𝒕𝒕𝒆𝒅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𝑭𝒆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𝒊𝒌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07" y="1676400"/>
                <a:ext cx="3322897" cy="424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24645" y="3294356"/>
                <a:ext cx="38023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𝒂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45" y="3294356"/>
                <a:ext cx="3802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90800" y="3663688"/>
                <a:ext cx="55335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𝒂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63688"/>
                <a:ext cx="55335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4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76271"/>
            <a:ext cx="3700463" cy="24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479232"/>
            <a:ext cx="6522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https://www.open.edu/openlearn/science-maths-technology/science/physics-and-astronomy/scattering-and-tunnelling/content-section-3.5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9471"/>
            <a:ext cx="4152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49092" y="4221539"/>
                <a:ext cx="7616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/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092" y="4221539"/>
                <a:ext cx="76168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953000"/>
            <a:ext cx="3133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Parameters used: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mass of electron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8.6 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 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71735"/>
            <a:ext cx="723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Transmission Probability vs. Incident Particle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77965" y="522606"/>
                <a:ext cx="13533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𝑻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𝑭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65" y="522606"/>
                <a:ext cx="1353383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0999" y="4953000"/>
                <a:ext cx="4173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Perfect transmission resonances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which corresponds to: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9" y="4953000"/>
                <a:ext cx="41739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6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53000" y="5477182"/>
                <a:ext cx="1859803" cy="676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477182"/>
                <a:ext cx="1859803" cy="676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10775" y="5630589"/>
                <a:ext cx="17541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with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 2, 3,…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775" y="5630589"/>
                <a:ext cx="175413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10AD12-4181-4EA7-8A8D-C616C9535A67}"/>
              </a:ext>
            </a:extLst>
          </p:cNvPr>
          <p:cNvSpPr txBox="1"/>
          <p:nvPr/>
        </p:nvSpPr>
        <p:spPr>
          <a:xfrm>
            <a:off x="6424782" y="1480691"/>
            <a:ext cx="2340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cs typeface="Times New Roman" panose="02020603050405020304" pitchFamily="18" charset="0"/>
              </a:rPr>
              <a:t>Ramsauer</a:t>
            </a:r>
            <a:r>
              <a:rPr lang="en-US" b="0" dirty="0">
                <a:cs typeface="Times New Roman" panose="02020603050405020304" pitchFamily="18" charset="0"/>
              </a:rPr>
              <a:t>-Townsend</a:t>
            </a:r>
          </a:p>
          <a:p>
            <a:r>
              <a:rPr lang="en-US" b="0" dirty="0">
                <a:cs typeface="Times New Roman" panose="02020603050405020304" pitchFamily="18" charset="0"/>
              </a:rPr>
              <a:t>Effect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B8E7E9-788D-4D99-A0DC-5B7CD723EDBD}"/>
              </a:ext>
            </a:extLst>
          </p:cNvPr>
          <p:cNvCxnSpPr>
            <a:stCxn id="11" idx="1"/>
          </p:cNvCxnSpPr>
          <p:nvPr/>
        </p:nvCxnSpPr>
        <p:spPr>
          <a:xfrm flipH="1">
            <a:off x="3352800" y="1834634"/>
            <a:ext cx="3071982" cy="55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70AC4C-1B0F-4AE0-A6BF-8820233DF99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267200" y="1834634"/>
            <a:ext cx="2157582" cy="5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2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1060E-33A8-48F6-97D0-833178D9368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N-Port Description of an Arbitrary Enclosure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715000" y="1066800"/>
            <a:ext cx="2971800" cy="2514600"/>
          </a:xfrm>
          <a:prstGeom prst="rect">
            <a:avLst/>
          </a:prstGeom>
          <a:solidFill>
            <a:srgbClr val="00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096000" y="1676400"/>
            <a:ext cx="2286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N – Port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System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4267200" y="121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4267200" y="1371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267200" y="167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267200" y="1828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2672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4267200" y="2971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4267200" y="3276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42672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495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49530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329" name="Oval 16"/>
          <p:cNvSpPr>
            <a:spLocks noChangeArrowheads="1"/>
          </p:cNvSpPr>
          <p:nvPr/>
        </p:nvSpPr>
        <p:spPr bwMode="auto">
          <a:xfrm>
            <a:off x="49530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3581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N Ports</a:t>
            </a:r>
          </a:p>
          <a:p>
            <a:pPr eaLnBrk="1" hangingPunct="1">
              <a:spcBef>
                <a:spcPct val="50000"/>
              </a:spcBef>
              <a:buFont typeface="Wingdings 3" pitchFamily="18" charset="2"/>
              <a:buChar char="§"/>
            </a:pPr>
            <a:r>
              <a:rPr lang="en-US" altLang="en-US" sz="1800">
                <a:latin typeface="Times New Roman" pitchFamily="18" charset="0"/>
              </a:rPr>
              <a:t> Voltages and Currents,</a:t>
            </a:r>
          </a:p>
          <a:p>
            <a:pPr eaLnBrk="1" hangingPunct="1">
              <a:spcBef>
                <a:spcPct val="50000"/>
              </a:spcBef>
              <a:buFont typeface="Wingdings 3" pitchFamily="18" charset="2"/>
              <a:buChar char="§"/>
            </a:pPr>
            <a:r>
              <a:rPr lang="en-US" altLang="en-US" sz="1800">
                <a:latin typeface="Times New Roman" pitchFamily="18" charset="0"/>
              </a:rPr>
              <a:t> Incoming and Outgoing Waves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733800"/>
            <a:ext cx="2590800" cy="2895600"/>
            <a:chOff x="96" y="2352"/>
            <a:chExt cx="1632" cy="1824"/>
          </a:xfrm>
        </p:grpSpPr>
        <p:sp>
          <p:nvSpPr>
            <p:cNvPr id="13352" name="Rectangle 19"/>
            <p:cNvSpPr>
              <a:spLocks noChangeArrowheads="1"/>
            </p:cNvSpPr>
            <p:nvPr/>
          </p:nvSpPr>
          <p:spPr bwMode="auto">
            <a:xfrm>
              <a:off x="96" y="2352"/>
              <a:ext cx="1632" cy="182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3353" name="Text Box 20"/>
            <p:cNvSpPr txBox="1">
              <a:spLocks noChangeArrowheads="1"/>
            </p:cNvSpPr>
            <p:nvPr/>
          </p:nvSpPr>
          <p:spPr bwMode="auto">
            <a:xfrm>
              <a:off x="192" y="2352"/>
              <a:ext cx="1392" cy="2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Z matrix</a:t>
              </a:r>
            </a:p>
          </p:txBody>
        </p:sp>
        <p:graphicFrame>
          <p:nvGraphicFramePr>
            <p:cNvPr id="13354" name="Object 21"/>
            <p:cNvGraphicFramePr>
              <a:graphicFrameLocks noChangeAspect="1"/>
            </p:cNvGraphicFramePr>
            <p:nvPr/>
          </p:nvGraphicFramePr>
          <p:xfrm>
            <a:off x="332" y="2592"/>
            <a:ext cx="11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9" name="Equation" r:id="rId3" imgW="1041400" imgH="1397000" progId="Equation.3">
                    <p:embed/>
                  </p:oleObj>
                </mc:Choice>
                <mc:Fallback>
                  <p:oleObj name="Equation" r:id="rId3" imgW="1041400" imgH="13970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" y="2592"/>
                          <a:ext cx="1144" cy="1536"/>
                        </a:xfrm>
                        <a:prstGeom prst="rect">
                          <a:avLst/>
                        </a:prstGeom>
                        <a:solidFill>
                          <a:srgbClr val="00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3733800"/>
            <a:ext cx="2590800" cy="2895600"/>
            <a:chOff x="2064" y="2352"/>
            <a:chExt cx="1632" cy="1824"/>
          </a:xfrm>
        </p:grpSpPr>
        <p:sp>
          <p:nvSpPr>
            <p:cNvPr id="13349" name="Rectangle 23"/>
            <p:cNvSpPr>
              <a:spLocks noChangeArrowheads="1"/>
            </p:cNvSpPr>
            <p:nvPr/>
          </p:nvSpPr>
          <p:spPr bwMode="auto">
            <a:xfrm>
              <a:off x="2064" y="2352"/>
              <a:ext cx="1632" cy="182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3350" name="Text Box 24"/>
            <p:cNvSpPr txBox="1">
              <a:spLocks noChangeArrowheads="1"/>
            </p:cNvSpPr>
            <p:nvPr/>
          </p:nvSpPr>
          <p:spPr bwMode="auto">
            <a:xfrm>
              <a:off x="2160" y="2352"/>
              <a:ext cx="139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S matrix</a:t>
              </a:r>
            </a:p>
          </p:txBody>
        </p:sp>
        <p:graphicFrame>
          <p:nvGraphicFramePr>
            <p:cNvPr id="13351" name="Object 25"/>
            <p:cNvGraphicFramePr>
              <a:graphicFrameLocks noChangeAspect="1"/>
            </p:cNvGraphicFramePr>
            <p:nvPr/>
          </p:nvGraphicFramePr>
          <p:xfrm>
            <a:off x="2244" y="2564"/>
            <a:ext cx="1353" cy="1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0" name="Equation" r:id="rId5" imgW="1231900" imgH="1447800" progId="Equation.3">
                    <p:embed/>
                  </p:oleObj>
                </mc:Choice>
                <mc:Fallback>
                  <p:oleObj name="Equation" r:id="rId5" imgW="1231900" imgH="14478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" y="2564"/>
                          <a:ext cx="1353" cy="1592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33" name="Object 26"/>
          <p:cNvGraphicFramePr>
            <a:graphicFrameLocks noChangeAspect="1"/>
          </p:cNvGraphicFramePr>
          <p:nvPr/>
        </p:nvGraphicFramePr>
        <p:xfrm>
          <a:off x="3700463" y="838200"/>
          <a:ext cx="3381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Equation" r:id="rId7" imgW="203112" imgH="228501" progId="Equation.3">
                  <p:embed/>
                </p:oleObj>
              </mc:Choice>
              <mc:Fallback>
                <p:oleObj name="Equation" r:id="rId7" imgW="203112" imgH="228501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838200"/>
                        <a:ext cx="3381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Line 27"/>
          <p:cNvSpPr>
            <a:spLocks noChangeShapeType="1"/>
          </p:cNvSpPr>
          <p:nvPr/>
        </p:nvSpPr>
        <p:spPr bwMode="auto">
          <a:xfrm flipH="1">
            <a:off x="3429000" y="1066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35" name="Object 28"/>
          <p:cNvGraphicFramePr>
            <a:graphicFrameLocks noChangeAspect="1"/>
          </p:cNvGraphicFramePr>
          <p:nvPr/>
        </p:nvGraphicFramePr>
        <p:xfrm>
          <a:off x="3690938" y="1143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" name="Equation" r:id="rId9" imgW="215806" imgH="228501" progId="Equation.3">
                  <p:embed/>
                </p:oleObj>
              </mc:Choice>
              <mc:Fallback>
                <p:oleObj name="Equation" r:id="rId9" imgW="215806" imgH="22850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1143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Line 29"/>
          <p:cNvSpPr>
            <a:spLocks noChangeShapeType="1"/>
          </p:cNvSpPr>
          <p:nvPr/>
        </p:nvSpPr>
        <p:spPr bwMode="auto">
          <a:xfrm flipH="1">
            <a:off x="3429000" y="1371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30"/>
          <p:cNvSpPr txBox="1">
            <a:spLocks noChangeArrowheads="1"/>
          </p:cNvSpPr>
          <p:nvPr/>
        </p:nvSpPr>
        <p:spPr bwMode="auto">
          <a:xfrm>
            <a:off x="4495800" y="838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V</a:t>
            </a:r>
            <a:r>
              <a:rPr lang="en-US" altLang="en-US" sz="2000" baseline="-25000">
                <a:latin typeface="Times New Roman" pitchFamily="18" charset="0"/>
              </a:rPr>
              <a:t>1 </a:t>
            </a:r>
            <a:r>
              <a:rPr lang="en-US" altLang="en-US" sz="2000">
                <a:latin typeface="Times New Roman" pitchFamily="18" charset="0"/>
              </a:rPr>
              <a:t>,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4495800" y="2895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V</a:t>
            </a:r>
            <a:r>
              <a:rPr lang="en-US" altLang="en-US" sz="2000" i="1" baseline="-25000">
                <a:latin typeface="Times New Roman" pitchFamily="18" charset="0"/>
              </a:rPr>
              <a:t>N </a:t>
            </a:r>
            <a:r>
              <a:rPr lang="en-US" altLang="en-US" sz="2000">
                <a:latin typeface="Times New Roman" pitchFamily="18" charset="0"/>
              </a:rPr>
              <a:t>,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i="1" baseline="-25000"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13339" name="Object 32"/>
          <p:cNvGraphicFramePr>
            <a:graphicFrameLocks noChangeAspect="1"/>
          </p:cNvGraphicFramePr>
          <p:nvPr/>
        </p:nvGraphicFramePr>
        <p:xfrm>
          <a:off x="3733800" y="2962275"/>
          <a:ext cx="3381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" name="Equation" r:id="rId11" imgW="203112" imgH="241195" progId="Equation.3">
                  <p:embed/>
                </p:oleObj>
              </mc:Choice>
              <mc:Fallback>
                <p:oleObj name="Equation" r:id="rId11" imgW="203112" imgH="24119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62275"/>
                        <a:ext cx="3381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33"/>
          <p:cNvGraphicFramePr>
            <a:graphicFrameLocks noChangeAspect="1"/>
          </p:cNvGraphicFramePr>
          <p:nvPr/>
        </p:nvGraphicFramePr>
        <p:xfrm>
          <a:off x="3733800" y="3254375"/>
          <a:ext cx="358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" name="Equation" r:id="rId13" imgW="215713" imgH="241091" progId="Equation.3">
                  <p:embed/>
                </p:oleObj>
              </mc:Choice>
              <mc:Fallback>
                <p:oleObj name="Equation" r:id="rId13" imgW="215713" imgH="241091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4375"/>
                        <a:ext cx="3587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1" name="Line 34"/>
          <p:cNvSpPr>
            <a:spLocks noChangeShapeType="1"/>
          </p:cNvSpPr>
          <p:nvPr/>
        </p:nvSpPr>
        <p:spPr bwMode="auto">
          <a:xfrm flipH="1">
            <a:off x="3505200" y="31242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auto">
          <a:xfrm flipH="1">
            <a:off x="3505200" y="3429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400800" y="3702050"/>
            <a:ext cx="2590800" cy="2895600"/>
            <a:chOff x="4032" y="2352"/>
            <a:chExt cx="1632" cy="1824"/>
          </a:xfrm>
        </p:grpSpPr>
        <p:sp>
          <p:nvSpPr>
            <p:cNvPr id="13347" name="Rectangle 37"/>
            <p:cNvSpPr>
              <a:spLocks noChangeArrowheads="1"/>
            </p:cNvSpPr>
            <p:nvPr/>
          </p:nvSpPr>
          <p:spPr bwMode="auto">
            <a:xfrm>
              <a:off x="4032" y="2352"/>
              <a:ext cx="1632" cy="1824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graphicFrame>
          <p:nvGraphicFramePr>
            <p:cNvPr id="13348" name="Object 38"/>
            <p:cNvGraphicFramePr>
              <a:graphicFrameLocks noChangeAspect="1"/>
            </p:cNvGraphicFramePr>
            <p:nvPr/>
          </p:nvGraphicFramePr>
          <p:xfrm>
            <a:off x="4032" y="2544"/>
            <a:ext cx="1596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5" name="Equation" r:id="rId15" imgW="1409088" imgH="241195" progId="Equation.3">
                    <p:embed/>
                  </p:oleObj>
                </mc:Choice>
                <mc:Fallback>
                  <p:oleObj name="Equation" r:id="rId15" imgW="1409088" imgH="241195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544"/>
                          <a:ext cx="1596" cy="273"/>
                        </a:xfrm>
                        <a:prstGeom prst="rect">
                          <a:avLst/>
                        </a:prstGeom>
                        <a:solidFill>
                          <a:srgbClr val="FF99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629400" y="4495800"/>
            <a:ext cx="2362200" cy="2130425"/>
            <a:chOff x="4176" y="2902"/>
            <a:chExt cx="1488" cy="1342"/>
          </a:xfrm>
        </p:grpSpPr>
        <p:graphicFrame>
          <p:nvGraphicFramePr>
            <p:cNvPr id="13345" name="Object 40"/>
            <p:cNvGraphicFramePr>
              <a:graphicFrameLocks noChangeAspect="1"/>
            </p:cNvGraphicFramePr>
            <p:nvPr/>
          </p:nvGraphicFramePr>
          <p:xfrm>
            <a:off x="4368" y="2902"/>
            <a:ext cx="94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6" name="Equation" r:id="rId17" imgW="723586" imgH="203112" progId="Equation.3">
                    <p:embed/>
                  </p:oleObj>
                </mc:Choice>
                <mc:Fallback>
                  <p:oleObj name="Equation" r:id="rId17" imgW="723586" imgH="203112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902"/>
                          <a:ext cx="94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6" name="Text Box 41"/>
            <p:cNvSpPr txBox="1">
              <a:spLocks noChangeArrowheads="1"/>
            </p:cNvSpPr>
            <p:nvPr/>
          </p:nvSpPr>
          <p:spPr bwMode="auto">
            <a:xfrm>
              <a:off x="4176" y="3168"/>
              <a:ext cx="1488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 3" pitchFamily="18" charset="2"/>
                <a:buChar char="§"/>
              </a:pPr>
              <a:r>
                <a:rPr lang="en-US" altLang="en-US" sz="2000" b="0">
                  <a:latin typeface="Times New Roman" pitchFamily="18" charset="0"/>
                </a:rPr>
                <a:t> Complicated Functions of frequency</a:t>
              </a:r>
            </a:p>
            <a:p>
              <a:pPr eaLnBrk="1" hangingPunct="1">
                <a:spcBef>
                  <a:spcPct val="50000"/>
                </a:spcBef>
                <a:buFont typeface="Wingdings 3" pitchFamily="18" charset="2"/>
                <a:buChar char="§"/>
              </a:pPr>
              <a:r>
                <a:rPr lang="en-US" altLang="en-US" sz="2000" b="0">
                  <a:latin typeface="Times New Roman" pitchFamily="18" charset="0"/>
                </a:rPr>
                <a:t> Detail Specific          </a:t>
              </a:r>
              <a:r>
                <a:rPr lang="en-US" altLang="en-US" sz="1600" b="0">
                  <a:latin typeface="Times New Roman" pitchFamily="18" charset="0"/>
                </a:rPr>
                <a:t>(Non-Universal)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1D73E-6A45-4E2A-8298-02CC88C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829D8-E6F2-4F13-81C4-320693B28341}"/>
              </a:ext>
            </a:extLst>
          </p:cNvPr>
          <p:cNvSpPr/>
          <p:nvPr/>
        </p:nvSpPr>
        <p:spPr>
          <a:xfrm>
            <a:off x="1752600" y="2286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Common Microwave Devices and How They Work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5EE0-06E6-4E9F-946E-24A3CFE5B676}"/>
              </a:ext>
            </a:extLst>
          </p:cNvPr>
          <p:cNvSpPr/>
          <p:nvPr/>
        </p:nvSpPr>
        <p:spPr>
          <a:xfrm>
            <a:off x="685800" y="914400"/>
            <a:ext cx="7239000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Microwave devices and measurements boil down to simply separating left-going and right-going waves on a transmission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06E-0A9C-41F8-AF4C-A93096E56F97}"/>
              </a:ext>
            </a:extLst>
          </p:cNvPr>
          <p:cNvSpPr/>
          <p:nvPr/>
        </p:nvSpPr>
        <p:spPr>
          <a:xfrm>
            <a:off x="457200" y="1836033"/>
            <a:ext cx="4572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</a:rPr>
              <a:t>Circulator</a:t>
            </a:r>
          </a:p>
        </p:txBody>
      </p:sp>
      <p:pic>
        <p:nvPicPr>
          <p:cNvPr id="21506" name="Picture 2" descr="Circulator S-Matrix: 3-Port and 4-Port Configurations | RF Wireless World">
            <a:extLst>
              <a:ext uri="{FF2B5EF4-FFF2-40B4-BE49-F238E27FC236}">
                <a16:creationId xmlns:a16="http://schemas.microsoft.com/office/drawing/2014/main" id="{BC384636-A60D-4B1E-8B17-F27E40F8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32" y="1966151"/>
            <a:ext cx="5752784" cy="26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41614-C424-4543-A237-2F12D8ED2513}"/>
                  </a:ext>
                </a:extLst>
              </p:cNvPr>
              <p:cNvSpPr txBox="1"/>
              <p:nvPr/>
            </p:nvSpPr>
            <p:spPr>
              <a:xfrm>
                <a:off x="1219200" y="4953714"/>
                <a:ext cx="529048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Non-idealities:</a:t>
                </a:r>
              </a:p>
              <a:p>
                <a:r>
                  <a:rPr lang="en-US" dirty="0"/>
                  <a:t>	Reflection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Finite directivity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	Can be nonlinear at high power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41614-C424-4543-A237-2F12D8ED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53714"/>
                <a:ext cx="5290487" cy="1323439"/>
              </a:xfrm>
              <a:prstGeom prst="rect">
                <a:avLst/>
              </a:prstGeom>
              <a:blipFill>
                <a:blip r:embed="rId3"/>
                <a:stretch>
                  <a:fillRect l="-1152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12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1D73E-6A45-4E2A-8298-02CC88C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829D8-E6F2-4F13-81C4-320693B28341}"/>
              </a:ext>
            </a:extLst>
          </p:cNvPr>
          <p:cNvSpPr/>
          <p:nvPr/>
        </p:nvSpPr>
        <p:spPr>
          <a:xfrm>
            <a:off x="1752600" y="2286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Common Microwave Devices and How They Work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5EE0-06E6-4E9F-946E-24A3CFE5B676}"/>
              </a:ext>
            </a:extLst>
          </p:cNvPr>
          <p:cNvSpPr/>
          <p:nvPr/>
        </p:nvSpPr>
        <p:spPr>
          <a:xfrm>
            <a:off x="685800" y="914400"/>
            <a:ext cx="7239000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</a:rPr>
              <a:t>Microwave devices and measurements boil down to simply separating left-going and right-going waves on a transmission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8E06E-0A9C-41F8-AF4C-A93096E56F97}"/>
              </a:ext>
            </a:extLst>
          </p:cNvPr>
          <p:cNvSpPr/>
          <p:nvPr/>
        </p:nvSpPr>
        <p:spPr>
          <a:xfrm>
            <a:off x="304800" y="1612412"/>
            <a:ext cx="563880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</a:rPr>
              <a:t>Isolator = Circulator + matched load on port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41614-C424-4543-A237-2F12D8ED2513}"/>
                  </a:ext>
                </a:extLst>
              </p:cNvPr>
              <p:cNvSpPr txBox="1"/>
              <p:nvPr/>
            </p:nvSpPr>
            <p:spPr>
              <a:xfrm>
                <a:off x="1219200" y="4953714"/>
                <a:ext cx="48383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Non-idealities:</a:t>
                </a:r>
              </a:p>
              <a:p>
                <a:r>
                  <a:rPr lang="en-US" dirty="0"/>
                  <a:t>	Reflection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Finite directivity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	Can be nonlinear at high power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41614-C424-4543-A237-2F12D8ED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53714"/>
                <a:ext cx="4838312" cy="1323439"/>
              </a:xfrm>
              <a:prstGeom prst="rect">
                <a:avLst/>
              </a:prstGeom>
              <a:blipFill>
                <a:blip r:embed="rId2"/>
                <a:stretch>
                  <a:fillRect l="-1259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RF Isolator S-Matrix Explained | RF Wireless World">
            <a:extLst>
              <a:ext uri="{FF2B5EF4-FFF2-40B4-BE49-F238E27FC236}">
                <a16:creationId xmlns:a16="http://schemas.microsoft.com/office/drawing/2014/main" id="{F337E954-CC08-4453-8124-C194DA47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2352"/>
            <a:ext cx="50627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3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7D7490-0B8F-4A9C-9C55-D309DEB1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DB41E3-43A3-4F42-A423-A40F32B869E5}"/>
              </a:ext>
            </a:extLst>
          </p:cNvPr>
          <p:cNvSpPr/>
          <p:nvPr/>
        </p:nvSpPr>
        <p:spPr>
          <a:xfrm>
            <a:off x="1752600" y="2286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Common Microwave Devices and How They Work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535409-E1E9-429B-A68C-1F6B1126528A}"/>
              </a:ext>
            </a:extLst>
          </p:cNvPr>
          <p:cNvGrpSpPr/>
          <p:nvPr/>
        </p:nvGrpSpPr>
        <p:grpSpPr>
          <a:xfrm>
            <a:off x="1638300" y="628710"/>
            <a:ext cx="5943600" cy="4924425"/>
            <a:chOff x="1600200" y="966788"/>
            <a:chExt cx="5943600" cy="4924425"/>
          </a:xfrm>
        </p:grpSpPr>
        <p:pic>
          <p:nvPicPr>
            <p:cNvPr id="23554" name="Picture 2" descr="rf - Measurement of Isolation in a Directional Coupler - Electrical  Engineering Stack Exchange">
              <a:extLst>
                <a:ext uri="{FF2B5EF4-FFF2-40B4-BE49-F238E27FC236}">
                  <a16:creationId xmlns:a16="http://schemas.microsoft.com/office/drawing/2014/main" id="{F00B2187-A645-48B3-860F-C556D1BE8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966788"/>
              <a:ext cx="5943600" cy="492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05BB7-1346-4F51-A9CD-E8D2EF1113F8}"/>
                </a:ext>
              </a:extLst>
            </p:cNvPr>
            <p:cNvSpPr/>
            <p:nvPr/>
          </p:nvSpPr>
          <p:spPr bwMode="auto">
            <a:xfrm>
              <a:off x="2209800" y="1027472"/>
              <a:ext cx="5029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5F927F0-CCCF-4ABA-BC93-05C1748A3C71}"/>
              </a:ext>
            </a:extLst>
          </p:cNvPr>
          <p:cNvSpPr/>
          <p:nvPr/>
        </p:nvSpPr>
        <p:spPr>
          <a:xfrm>
            <a:off x="685800" y="1219200"/>
            <a:ext cx="4572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</a:rPr>
              <a:t>Directional Coupler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7DB90-79C1-4A93-97F2-2727917C8951}"/>
              </a:ext>
            </a:extLst>
          </p:cNvPr>
          <p:cNvSpPr txBox="1"/>
          <p:nvPr/>
        </p:nvSpPr>
        <p:spPr>
          <a:xfrm flipH="1">
            <a:off x="7162800" y="1460189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 signal goes 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3D075-39EF-46B5-AD11-5F6CF8C9694F}"/>
              </a:ext>
            </a:extLst>
          </p:cNvPr>
          <p:cNvSpPr txBox="1"/>
          <p:nvPr/>
        </p:nvSpPr>
        <p:spPr>
          <a:xfrm flipH="1">
            <a:off x="1476068" y="555313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small amount (e.g. -10 dB, or -20 dB) of the right-going wave is sampled off for measurement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F53EA-9C86-475F-BEE5-CDDCC5F72F14}"/>
              </a:ext>
            </a:extLst>
          </p:cNvPr>
          <p:cNvSpPr txBox="1"/>
          <p:nvPr/>
        </p:nvSpPr>
        <p:spPr>
          <a:xfrm flipH="1">
            <a:off x="4572000" y="438214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sampled reflected (left-going) wave is absorbed</a:t>
            </a:r>
          </a:p>
        </p:txBody>
      </p:sp>
    </p:spTree>
    <p:extLst>
      <p:ext uri="{BB962C8B-B14F-4D97-AF65-F5344CB8AC3E}">
        <p14:creationId xmlns:p14="http://schemas.microsoft.com/office/powerpoint/2010/main" val="30545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1316772"/>
            <a:ext cx="394691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Guided Waves</a:t>
            </a:r>
          </a:p>
          <a:p>
            <a:endParaRPr lang="en-US" dirty="0"/>
          </a:p>
          <a:p>
            <a:r>
              <a:rPr lang="en-US" dirty="0"/>
              <a:t>Transmission Lines</a:t>
            </a:r>
          </a:p>
          <a:p>
            <a:r>
              <a:rPr lang="en-US" dirty="0"/>
              <a:t>	Characteristic Impedance</a:t>
            </a:r>
          </a:p>
          <a:p>
            <a:endParaRPr lang="en-US" dirty="0"/>
          </a:p>
          <a:p>
            <a:r>
              <a:rPr lang="en-US" dirty="0"/>
              <a:t>Waveguides</a:t>
            </a:r>
          </a:p>
          <a:p>
            <a:endParaRPr lang="en-US" dirty="0"/>
          </a:p>
          <a:p>
            <a:r>
              <a:rPr lang="en-US" dirty="0"/>
              <a:t>Network Analysis</a:t>
            </a:r>
          </a:p>
          <a:p>
            <a:endParaRPr lang="en-US" dirty="0"/>
          </a:p>
          <a:p>
            <a:r>
              <a:rPr lang="en-US" dirty="0"/>
              <a:t>Linear vs. Nonlinear Properties</a:t>
            </a:r>
          </a:p>
          <a:p>
            <a:r>
              <a:rPr lang="en-US" dirty="0"/>
              <a:t>	Spectrum Analysis</a:t>
            </a:r>
          </a:p>
          <a:p>
            <a:endParaRPr lang="en-US" dirty="0"/>
          </a:p>
          <a:p>
            <a:r>
              <a:rPr lang="en-US" dirty="0"/>
              <a:t>Resonator Measurements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42751" y="17144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9153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CB3AB-1623-45B6-9648-5754D05E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6E775-4689-47C3-A655-FC60767155A0}"/>
              </a:ext>
            </a:extLst>
          </p:cNvPr>
          <p:cNvSpPr/>
          <p:nvPr/>
        </p:nvSpPr>
        <p:spPr>
          <a:xfrm>
            <a:off x="609600" y="1226834"/>
            <a:ext cx="4572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</a:rPr>
              <a:t>Divider / Splitter / Combiner / Tee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58994-B2C1-4137-877D-E58B9DE40219}"/>
              </a:ext>
            </a:extLst>
          </p:cNvPr>
          <p:cNvSpPr/>
          <p:nvPr/>
        </p:nvSpPr>
        <p:spPr>
          <a:xfrm>
            <a:off x="1752600" y="2286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Common Microwave Devices and How They Work</a:t>
            </a:r>
            <a:endParaRPr lang="en-US" dirty="0"/>
          </a:p>
        </p:txBody>
      </p:sp>
      <p:sp>
        <p:nvSpPr>
          <p:cNvPr id="5" name="AutoShape 2" descr="Three 3-port components and their corresponding scattering parameter... |  Download Scientific Diagram">
            <a:extLst>
              <a:ext uri="{FF2B5EF4-FFF2-40B4-BE49-F238E27FC236}">
                <a16:creationId xmlns:a16="http://schemas.microsoft.com/office/drawing/2014/main" id="{10E4FC9F-2910-48C0-A61C-2ACB59C82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A2EAC-F514-49E0-A457-F71D7E17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16" y="1981200"/>
            <a:ext cx="7477125" cy="34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D78D5-CC71-4D6D-9D5C-451ED1F1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E7321-9800-42D0-93FF-B4C9A830739B}"/>
              </a:ext>
            </a:extLst>
          </p:cNvPr>
          <p:cNvSpPr/>
          <p:nvPr/>
        </p:nvSpPr>
        <p:spPr>
          <a:xfrm>
            <a:off x="381000" y="990600"/>
            <a:ext cx="861060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</a:rPr>
              <a:t>Bias tee – Combines / Separates microwave and DC / low-frequency signals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AE6D-919C-4F61-94C8-5884C6D134F0}"/>
              </a:ext>
            </a:extLst>
          </p:cNvPr>
          <p:cNvSpPr/>
          <p:nvPr/>
        </p:nvSpPr>
        <p:spPr>
          <a:xfrm>
            <a:off x="1752600" y="2286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Common Microwave Devices and How They Work</a:t>
            </a:r>
            <a:endParaRPr lang="en-US" dirty="0"/>
          </a:p>
        </p:txBody>
      </p:sp>
      <p:pic>
        <p:nvPicPr>
          <p:cNvPr id="25602" name="Picture 2" descr="What is a Bias Tee? - everything RF">
            <a:extLst>
              <a:ext uri="{FF2B5EF4-FFF2-40B4-BE49-F238E27FC236}">
                <a16:creationId xmlns:a16="http://schemas.microsoft.com/office/drawing/2014/main" id="{BC82CEBA-57BF-452F-BCEB-9C7E8034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79" y="1524000"/>
            <a:ext cx="5162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L9547 Bias Tee (50 kHz to 67 GHz, 400 mA)">
            <a:extLst>
              <a:ext uri="{FF2B5EF4-FFF2-40B4-BE49-F238E27FC236}">
                <a16:creationId xmlns:a16="http://schemas.microsoft.com/office/drawing/2014/main" id="{9FF2BC79-0213-400E-A738-C3B7757F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1147"/>
            <a:ext cx="3733800" cy="27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20687-E425-4749-935A-12A9CC2ACC4D}"/>
              </a:ext>
            </a:extLst>
          </p:cNvPr>
          <p:cNvSpPr txBox="1"/>
          <p:nvPr/>
        </p:nvSpPr>
        <p:spPr>
          <a:xfrm>
            <a:off x="233070" y="4087454"/>
            <a:ext cx="5096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 tees are built into the network analyzers</a:t>
            </a:r>
          </a:p>
          <a:p>
            <a:r>
              <a:rPr lang="en-US" dirty="0"/>
              <a:t>    The DC/low-frequency connection is </a:t>
            </a:r>
          </a:p>
          <a:p>
            <a:r>
              <a:rPr lang="en-US" dirty="0"/>
              <a:t>    on the back-panel</a:t>
            </a:r>
          </a:p>
        </p:txBody>
      </p:sp>
    </p:spTree>
    <p:extLst>
      <p:ext uri="{BB962C8B-B14F-4D97-AF65-F5344CB8AC3E}">
        <p14:creationId xmlns:p14="http://schemas.microsoft.com/office/powerpoint/2010/main" val="408305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01B2A-5F9D-4160-9FA2-733D4F87EAC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31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524000" y="192088"/>
            <a:ext cx="614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Linear vs. Nonlinear Behavior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991F6-811F-4784-954F-2B73D1A073A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524000" y="192088"/>
            <a:ext cx="6340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Network vs. Spectrum Analysis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0D41-A7BD-49A1-91F6-1837CAA5ABC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87600" y="-76200"/>
            <a:ext cx="462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Resonator Measurements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046288" y="1643063"/>
            <a:ext cx="152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046288" y="1643063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494088" y="1643063"/>
            <a:ext cx="7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732088" y="2481263"/>
            <a:ext cx="838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2046288" y="2481263"/>
            <a:ext cx="685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427288" y="2709863"/>
            <a:ext cx="795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Sample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V="1">
            <a:off x="2351088" y="133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V="1">
            <a:off x="3265488" y="133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2273300" y="1833563"/>
            <a:ext cx="10668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2749550" y="2366963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H="1">
            <a:off x="2749550" y="1833563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3748088" y="1435100"/>
            <a:ext cx="1436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hlink"/>
                </a:solidFill>
                <a:latin typeface="Times New Roman" pitchFamily="18" charset="0"/>
              </a:rPr>
              <a:t>Microwave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hlink"/>
                </a:solidFill>
                <a:latin typeface="Times New Roman" pitchFamily="18" charset="0"/>
              </a:rPr>
              <a:t>Resonator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hlink"/>
                </a:solidFill>
                <a:latin typeface="Times New Roman" pitchFamily="18" charset="0"/>
              </a:rPr>
              <a:t>Cavity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hlink"/>
                </a:solidFill>
                <a:latin typeface="Times New Roman" pitchFamily="18" charset="0"/>
              </a:rPr>
              <a:t>Perturbation</a:t>
            </a:r>
          </a:p>
        </p:txBody>
      </p:sp>
      <p:sp>
        <p:nvSpPr>
          <p:cNvPr id="16400" name="Rectangle 17"/>
          <p:cNvSpPr>
            <a:spLocks noChangeArrowheads="1"/>
          </p:cNvSpPr>
          <p:nvPr/>
        </p:nvSpPr>
        <p:spPr bwMode="auto">
          <a:xfrm>
            <a:off x="2427288" y="2405063"/>
            <a:ext cx="762000" cy="76200"/>
          </a:xfrm>
          <a:prstGeom prst="rect">
            <a:avLst/>
          </a:prstGeom>
          <a:solidFill>
            <a:srgbClr val="D5F1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H="1" flipV="1">
            <a:off x="2579688" y="2481263"/>
            <a:ext cx="1524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2060575" y="9906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input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2889250" y="9969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output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1698625" y="442913"/>
            <a:ext cx="592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Traditional Electrodynamics Measurements</a:t>
            </a:r>
          </a:p>
        </p:txBody>
      </p:sp>
      <p:grpSp>
        <p:nvGrpSpPr>
          <p:cNvPr id="16405" name="Group 22"/>
          <p:cNvGrpSpPr>
            <a:grpSpLocks/>
          </p:cNvGrpSpPr>
          <p:nvPr/>
        </p:nvGrpSpPr>
        <p:grpSpPr bwMode="auto">
          <a:xfrm>
            <a:off x="6194425" y="1820863"/>
            <a:ext cx="1219200" cy="609600"/>
            <a:chOff x="2208" y="3936"/>
            <a:chExt cx="768" cy="384"/>
          </a:xfrm>
        </p:grpSpPr>
        <p:sp>
          <p:nvSpPr>
            <p:cNvPr id="16442" name="Line 23"/>
            <p:cNvSpPr>
              <a:spLocks noChangeShapeType="1"/>
            </p:cNvSpPr>
            <p:nvPr/>
          </p:nvSpPr>
          <p:spPr bwMode="auto">
            <a:xfrm>
              <a:off x="2784" y="417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43" name="Group 24"/>
            <p:cNvGrpSpPr>
              <a:grpSpLocks/>
            </p:cNvGrpSpPr>
            <p:nvPr/>
          </p:nvGrpSpPr>
          <p:grpSpPr bwMode="auto">
            <a:xfrm>
              <a:off x="2208" y="3936"/>
              <a:ext cx="768" cy="384"/>
              <a:chOff x="2208" y="3936"/>
              <a:chExt cx="768" cy="384"/>
            </a:xfrm>
          </p:grpSpPr>
          <p:sp>
            <p:nvSpPr>
              <p:cNvPr id="16444" name="AutoShape 25"/>
              <p:cNvSpPr>
                <a:spLocks noChangeArrowheads="1"/>
              </p:cNvSpPr>
              <p:nvPr/>
            </p:nvSpPr>
            <p:spPr bwMode="auto">
              <a:xfrm>
                <a:off x="2208" y="3936"/>
                <a:ext cx="768" cy="240"/>
              </a:xfrm>
              <a:prstGeom prst="parallelogram">
                <a:avLst>
                  <a:gd name="adj" fmla="val 8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6445" name="Line 26"/>
              <p:cNvSpPr>
                <a:spLocks noChangeShapeType="1"/>
              </p:cNvSpPr>
              <p:nvPr/>
            </p:nvSpPr>
            <p:spPr bwMode="auto">
              <a:xfrm>
                <a:off x="2208" y="417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Line 27"/>
              <p:cNvSpPr>
                <a:spLocks noChangeShapeType="1"/>
              </p:cNvSpPr>
              <p:nvPr/>
            </p:nvSpPr>
            <p:spPr bwMode="auto">
              <a:xfrm>
                <a:off x="2976" y="393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7" name="Line 28"/>
              <p:cNvSpPr>
                <a:spLocks noChangeShapeType="1"/>
              </p:cNvSpPr>
              <p:nvPr/>
            </p:nvSpPr>
            <p:spPr bwMode="auto">
              <a:xfrm>
                <a:off x="2208" y="432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8" name="Line 29"/>
              <p:cNvSpPr>
                <a:spLocks noChangeShapeType="1"/>
              </p:cNvSpPr>
              <p:nvPr/>
            </p:nvSpPr>
            <p:spPr bwMode="auto">
              <a:xfrm flipV="1">
                <a:off x="2784" y="4080"/>
                <a:ext cx="192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06" name="Line 30"/>
          <p:cNvSpPr>
            <a:spLocks noChangeShapeType="1"/>
          </p:cNvSpPr>
          <p:nvPr/>
        </p:nvSpPr>
        <p:spPr bwMode="auto">
          <a:xfrm flipV="1">
            <a:off x="5965825" y="1897063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31"/>
          <p:cNvSpPr txBox="1">
            <a:spLocks noChangeArrowheads="1"/>
          </p:cNvSpPr>
          <p:nvPr/>
        </p:nvSpPr>
        <p:spPr bwMode="auto">
          <a:xfrm>
            <a:off x="5486400" y="1957388"/>
            <a:ext cx="47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H</a:t>
            </a:r>
            <a:r>
              <a:rPr lang="en-US" altLang="en-US" sz="2000" b="0" baseline="-25000">
                <a:latin typeface="Times New Roman" pitchFamily="18" charset="0"/>
              </a:rPr>
              <a:t>rf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16408" name="Freeform 32"/>
          <p:cNvSpPr>
            <a:spLocks/>
          </p:cNvSpPr>
          <p:nvPr/>
        </p:nvSpPr>
        <p:spPr bwMode="auto">
          <a:xfrm>
            <a:off x="6194425" y="2201863"/>
            <a:ext cx="914400" cy="228600"/>
          </a:xfrm>
          <a:custGeom>
            <a:avLst/>
            <a:gdLst>
              <a:gd name="T0" fmla="*/ 0 w 576"/>
              <a:gd name="T1" fmla="*/ 362902500 h 144"/>
              <a:gd name="T2" fmla="*/ 1451610000 w 576"/>
              <a:gd name="T3" fmla="*/ 362902500 h 144"/>
              <a:gd name="T4" fmla="*/ 1451610000 w 576"/>
              <a:gd name="T5" fmla="*/ 0 h 144"/>
              <a:gd name="T6" fmla="*/ 0 w 576"/>
              <a:gd name="T7" fmla="*/ 0 h 144"/>
              <a:gd name="T8" fmla="*/ 0 w 576"/>
              <a:gd name="T9" fmla="*/ 36290250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44"/>
              <a:gd name="T17" fmla="*/ 576 w 576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44">
                <a:moveTo>
                  <a:pt x="0" y="144"/>
                </a:moveTo>
                <a:lnTo>
                  <a:pt x="576" y="144"/>
                </a:lnTo>
                <a:lnTo>
                  <a:pt x="576" y="0"/>
                </a:lnTo>
                <a:lnTo>
                  <a:pt x="0" y="0"/>
                </a:lnTo>
                <a:lnTo>
                  <a:pt x="0" y="14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Freeform 33"/>
          <p:cNvSpPr>
            <a:spLocks/>
          </p:cNvSpPr>
          <p:nvPr/>
        </p:nvSpPr>
        <p:spPr bwMode="auto">
          <a:xfrm>
            <a:off x="7108825" y="1820863"/>
            <a:ext cx="304800" cy="609600"/>
          </a:xfrm>
          <a:custGeom>
            <a:avLst/>
            <a:gdLst>
              <a:gd name="T0" fmla="*/ 0 w 192"/>
              <a:gd name="T1" fmla="*/ 967740000 h 384"/>
              <a:gd name="T2" fmla="*/ 483870000 w 192"/>
              <a:gd name="T3" fmla="*/ 362902500 h 384"/>
              <a:gd name="T4" fmla="*/ 483870000 w 192"/>
              <a:gd name="T5" fmla="*/ 0 h 384"/>
              <a:gd name="T6" fmla="*/ 0 w 192"/>
              <a:gd name="T7" fmla="*/ 604837500 h 384"/>
              <a:gd name="T8" fmla="*/ 0 w 192"/>
              <a:gd name="T9" fmla="*/ 9677400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84"/>
              <a:gd name="T17" fmla="*/ 192 w 19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84">
                <a:moveTo>
                  <a:pt x="0" y="384"/>
                </a:moveTo>
                <a:lnTo>
                  <a:pt x="192" y="144"/>
                </a:lnTo>
                <a:lnTo>
                  <a:pt x="192" y="0"/>
                </a:lnTo>
                <a:lnTo>
                  <a:pt x="0" y="240"/>
                </a:lnTo>
                <a:lnTo>
                  <a:pt x="0" y="38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Text Box 34"/>
          <p:cNvSpPr txBox="1">
            <a:spLocks noChangeArrowheads="1"/>
          </p:cNvSpPr>
          <p:nvPr/>
        </p:nvSpPr>
        <p:spPr bwMode="auto">
          <a:xfrm>
            <a:off x="7577138" y="1414463"/>
            <a:ext cx="1128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Times New Roman" pitchFamily="18" charset="0"/>
              </a:rPr>
              <a:t>rf currents</a:t>
            </a:r>
            <a:endParaRPr lang="en-US" altLang="en-US" sz="2400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411" name="Line 35"/>
          <p:cNvSpPr>
            <a:spLocks noChangeShapeType="1"/>
          </p:cNvSpPr>
          <p:nvPr/>
        </p:nvSpPr>
        <p:spPr bwMode="auto">
          <a:xfrm flipH="1">
            <a:off x="7337425" y="1592263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36"/>
          <p:cNvSpPr>
            <a:spLocks noChangeArrowheads="1"/>
          </p:cNvSpPr>
          <p:nvPr/>
        </p:nvSpPr>
        <p:spPr bwMode="auto">
          <a:xfrm>
            <a:off x="6516688" y="2105025"/>
            <a:ext cx="76200" cy="76200"/>
          </a:xfrm>
          <a:prstGeom prst="ellipse">
            <a:avLst/>
          </a:prstGeom>
          <a:solidFill>
            <a:srgbClr val="8464F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413" name="Oval 37"/>
          <p:cNvSpPr>
            <a:spLocks noChangeArrowheads="1"/>
          </p:cNvSpPr>
          <p:nvPr/>
        </p:nvSpPr>
        <p:spPr bwMode="auto">
          <a:xfrm>
            <a:off x="7108825" y="1973263"/>
            <a:ext cx="76200" cy="76200"/>
          </a:xfrm>
          <a:prstGeom prst="ellipse">
            <a:avLst/>
          </a:prstGeom>
          <a:solidFill>
            <a:srgbClr val="8464F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414" name="Oval 38"/>
          <p:cNvSpPr>
            <a:spLocks noChangeArrowheads="1"/>
          </p:cNvSpPr>
          <p:nvPr/>
        </p:nvSpPr>
        <p:spPr bwMode="auto">
          <a:xfrm>
            <a:off x="6956425" y="2278063"/>
            <a:ext cx="76200" cy="76200"/>
          </a:xfrm>
          <a:prstGeom prst="ellipse">
            <a:avLst/>
          </a:prstGeom>
          <a:solidFill>
            <a:srgbClr val="8464F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415" name="Text Box 39"/>
          <p:cNvSpPr txBox="1">
            <a:spLocks noChangeArrowheads="1"/>
          </p:cNvSpPr>
          <p:nvPr/>
        </p:nvSpPr>
        <p:spPr bwMode="auto">
          <a:xfrm>
            <a:off x="7642225" y="2322513"/>
            <a:ext cx="1519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FF"/>
                </a:solidFill>
                <a:latin typeface="Times New Roman" pitchFamily="18" charset="0"/>
              </a:rPr>
              <a:t>inhomogeneities</a:t>
            </a:r>
            <a:endParaRPr lang="en-US" altLang="en-US" sz="2400" b="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416" name="Line 40"/>
          <p:cNvSpPr>
            <a:spLocks noChangeShapeType="1"/>
          </p:cNvSpPr>
          <p:nvPr/>
        </p:nvSpPr>
        <p:spPr bwMode="auto">
          <a:xfrm flipH="1" flipV="1">
            <a:off x="7108825" y="2354263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41"/>
          <p:cNvSpPr>
            <a:spLocks noChangeArrowheads="1"/>
          </p:cNvSpPr>
          <p:nvPr/>
        </p:nvSpPr>
        <p:spPr bwMode="auto">
          <a:xfrm>
            <a:off x="6570663" y="1876425"/>
            <a:ext cx="76200" cy="76200"/>
          </a:xfrm>
          <a:prstGeom prst="ellipse">
            <a:avLst/>
          </a:prstGeom>
          <a:solidFill>
            <a:srgbClr val="8464F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6418" name="Line 42"/>
          <p:cNvSpPr>
            <a:spLocks noChangeShapeType="1"/>
          </p:cNvSpPr>
          <p:nvPr/>
        </p:nvSpPr>
        <p:spPr bwMode="auto">
          <a:xfrm>
            <a:off x="1817688" y="16525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Text Box 43"/>
          <p:cNvSpPr txBox="1">
            <a:spLocks noChangeArrowheads="1"/>
          </p:cNvSpPr>
          <p:nvPr/>
        </p:nvSpPr>
        <p:spPr bwMode="auto">
          <a:xfrm>
            <a:off x="304800" y="1595438"/>
            <a:ext cx="15128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~ microwave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wavelength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Symbol" pitchFamily="18" charset="2"/>
              </a:rPr>
              <a:t>l</a:t>
            </a:r>
          </a:p>
        </p:txBody>
      </p:sp>
      <p:sp>
        <p:nvSpPr>
          <p:cNvPr id="16420" name="Text Box 44"/>
          <p:cNvSpPr txBox="1">
            <a:spLocks noChangeArrowheads="1"/>
          </p:cNvSpPr>
          <p:nvPr/>
        </p:nvSpPr>
        <p:spPr bwMode="auto">
          <a:xfrm>
            <a:off x="6477000" y="28114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These measurements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average the properties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over the entire sample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0" y="3055938"/>
            <a:ext cx="8831263" cy="3549650"/>
            <a:chOff x="0" y="1930"/>
            <a:chExt cx="5563" cy="2236"/>
          </a:xfrm>
        </p:grpSpPr>
        <p:sp>
          <p:nvSpPr>
            <p:cNvPr id="16424" name="Line 46"/>
            <p:cNvSpPr>
              <a:spLocks noChangeShapeType="1"/>
            </p:cNvSpPr>
            <p:nvPr/>
          </p:nvSpPr>
          <p:spPr bwMode="auto">
            <a:xfrm>
              <a:off x="490" y="2192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7"/>
            <p:cNvSpPr>
              <a:spLocks noChangeShapeType="1"/>
            </p:cNvSpPr>
            <p:nvPr/>
          </p:nvSpPr>
          <p:spPr bwMode="auto">
            <a:xfrm>
              <a:off x="490" y="3536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8"/>
            <p:cNvSpPr>
              <a:spLocks/>
            </p:cNvSpPr>
            <p:nvPr/>
          </p:nvSpPr>
          <p:spPr bwMode="auto">
            <a:xfrm>
              <a:off x="532" y="2351"/>
              <a:ext cx="2106" cy="1137"/>
            </a:xfrm>
            <a:custGeom>
              <a:avLst/>
              <a:gdLst>
                <a:gd name="T0" fmla="*/ 0 w 2106"/>
                <a:gd name="T1" fmla="*/ 1137 h 1137"/>
                <a:gd name="T2" fmla="*/ 84 w 2106"/>
                <a:gd name="T3" fmla="*/ 1131 h 1137"/>
                <a:gd name="T4" fmla="*/ 240 w 2106"/>
                <a:gd name="T5" fmla="*/ 1047 h 1137"/>
                <a:gd name="T6" fmla="*/ 306 w 2106"/>
                <a:gd name="T7" fmla="*/ 1011 h 1137"/>
                <a:gd name="T8" fmla="*/ 342 w 2106"/>
                <a:gd name="T9" fmla="*/ 975 h 1137"/>
                <a:gd name="T10" fmla="*/ 444 w 2106"/>
                <a:gd name="T11" fmla="*/ 879 h 1137"/>
                <a:gd name="T12" fmla="*/ 564 w 2106"/>
                <a:gd name="T13" fmla="*/ 705 h 1137"/>
                <a:gd name="T14" fmla="*/ 666 w 2106"/>
                <a:gd name="T15" fmla="*/ 531 h 1137"/>
                <a:gd name="T16" fmla="*/ 690 w 2106"/>
                <a:gd name="T17" fmla="*/ 483 h 1137"/>
                <a:gd name="T18" fmla="*/ 744 w 2106"/>
                <a:gd name="T19" fmla="*/ 321 h 1137"/>
                <a:gd name="T20" fmla="*/ 774 w 2106"/>
                <a:gd name="T21" fmla="*/ 219 h 1137"/>
                <a:gd name="T22" fmla="*/ 810 w 2106"/>
                <a:gd name="T23" fmla="*/ 159 h 1137"/>
                <a:gd name="T24" fmla="*/ 954 w 2106"/>
                <a:gd name="T25" fmla="*/ 3 h 1137"/>
                <a:gd name="T26" fmla="*/ 1044 w 2106"/>
                <a:gd name="T27" fmla="*/ 39 h 1137"/>
                <a:gd name="T28" fmla="*/ 1080 w 2106"/>
                <a:gd name="T29" fmla="*/ 63 h 1137"/>
                <a:gd name="T30" fmla="*/ 1146 w 2106"/>
                <a:gd name="T31" fmla="*/ 153 h 1137"/>
                <a:gd name="T32" fmla="*/ 1194 w 2106"/>
                <a:gd name="T33" fmla="*/ 267 h 1137"/>
                <a:gd name="T34" fmla="*/ 1218 w 2106"/>
                <a:gd name="T35" fmla="*/ 327 h 1137"/>
                <a:gd name="T36" fmla="*/ 1308 w 2106"/>
                <a:gd name="T37" fmla="*/ 621 h 1137"/>
                <a:gd name="T38" fmla="*/ 1332 w 2106"/>
                <a:gd name="T39" fmla="*/ 681 h 1137"/>
                <a:gd name="T40" fmla="*/ 1386 w 2106"/>
                <a:gd name="T41" fmla="*/ 789 h 1137"/>
                <a:gd name="T42" fmla="*/ 1446 w 2106"/>
                <a:gd name="T43" fmla="*/ 879 h 1137"/>
                <a:gd name="T44" fmla="*/ 1650 w 2106"/>
                <a:gd name="T45" fmla="*/ 1053 h 1137"/>
                <a:gd name="T46" fmla="*/ 2010 w 2106"/>
                <a:gd name="T47" fmla="*/ 1095 h 1137"/>
                <a:gd name="T48" fmla="*/ 2106 w 2106"/>
                <a:gd name="T49" fmla="*/ 1107 h 1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6"/>
                <a:gd name="T76" fmla="*/ 0 h 1137"/>
                <a:gd name="T77" fmla="*/ 2106 w 2106"/>
                <a:gd name="T78" fmla="*/ 1137 h 1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6" h="1137">
                  <a:moveTo>
                    <a:pt x="0" y="1137"/>
                  </a:moveTo>
                  <a:cubicBezTo>
                    <a:pt x="28" y="1135"/>
                    <a:pt x="56" y="1135"/>
                    <a:pt x="84" y="1131"/>
                  </a:cubicBezTo>
                  <a:cubicBezTo>
                    <a:pt x="136" y="1123"/>
                    <a:pt x="197" y="1076"/>
                    <a:pt x="240" y="1047"/>
                  </a:cubicBezTo>
                  <a:cubicBezTo>
                    <a:pt x="273" y="1025"/>
                    <a:pt x="252" y="1038"/>
                    <a:pt x="306" y="1011"/>
                  </a:cubicBezTo>
                  <a:cubicBezTo>
                    <a:pt x="321" y="1003"/>
                    <a:pt x="330" y="987"/>
                    <a:pt x="342" y="975"/>
                  </a:cubicBezTo>
                  <a:cubicBezTo>
                    <a:pt x="373" y="944"/>
                    <a:pt x="419" y="917"/>
                    <a:pt x="444" y="879"/>
                  </a:cubicBezTo>
                  <a:cubicBezTo>
                    <a:pt x="483" y="820"/>
                    <a:pt x="526" y="765"/>
                    <a:pt x="564" y="705"/>
                  </a:cubicBezTo>
                  <a:cubicBezTo>
                    <a:pt x="600" y="648"/>
                    <a:pt x="636" y="592"/>
                    <a:pt x="666" y="531"/>
                  </a:cubicBezTo>
                  <a:cubicBezTo>
                    <a:pt x="674" y="515"/>
                    <a:pt x="686" y="500"/>
                    <a:pt x="690" y="483"/>
                  </a:cubicBezTo>
                  <a:cubicBezTo>
                    <a:pt x="704" y="427"/>
                    <a:pt x="733" y="377"/>
                    <a:pt x="744" y="321"/>
                  </a:cubicBezTo>
                  <a:cubicBezTo>
                    <a:pt x="750" y="291"/>
                    <a:pt x="756" y="245"/>
                    <a:pt x="774" y="219"/>
                  </a:cubicBezTo>
                  <a:cubicBezTo>
                    <a:pt x="786" y="200"/>
                    <a:pt x="801" y="179"/>
                    <a:pt x="810" y="159"/>
                  </a:cubicBezTo>
                  <a:cubicBezTo>
                    <a:pt x="842" y="88"/>
                    <a:pt x="872" y="24"/>
                    <a:pt x="954" y="3"/>
                  </a:cubicBezTo>
                  <a:cubicBezTo>
                    <a:pt x="1038" y="11"/>
                    <a:pt x="999" y="0"/>
                    <a:pt x="1044" y="39"/>
                  </a:cubicBezTo>
                  <a:cubicBezTo>
                    <a:pt x="1055" y="48"/>
                    <a:pt x="1080" y="63"/>
                    <a:pt x="1080" y="63"/>
                  </a:cubicBezTo>
                  <a:cubicBezTo>
                    <a:pt x="1100" y="93"/>
                    <a:pt x="1135" y="119"/>
                    <a:pt x="1146" y="153"/>
                  </a:cubicBezTo>
                  <a:cubicBezTo>
                    <a:pt x="1157" y="185"/>
                    <a:pt x="1176" y="241"/>
                    <a:pt x="1194" y="267"/>
                  </a:cubicBezTo>
                  <a:cubicBezTo>
                    <a:pt x="1200" y="291"/>
                    <a:pt x="1204" y="307"/>
                    <a:pt x="1218" y="327"/>
                  </a:cubicBezTo>
                  <a:cubicBezTo>
                    <a:pt x="1243" y="427"/>
                    <a:pt x="1268" y="527"/>
                    <a:pt x="1308" y="621"/>
                  </a:cubicBezTo>
                  <a:cubicBezTo>
                    <a:pt x="1317" y="642"/>
                    <a:pt x="1319" y="661"/>
                    <a:pt x="1332" y="681"/>
                  </a:cubicBezTo>
                  <a:cubicBezTo>
                    <a:pt x="1342" y="719"/>
                    <a:pt x="1362" y="758"/>
                    <a:pt x="1386" y="789"/>
                  </a:cubicBezTo>
                  <a:cubicBezTo>
                    <a:pt x="1398" y="826"/>
                    <a:pt x="1422" y="851"/>
                    <a:pt x="1446" y="879"/>
                  </a:cubicBezTo>
                  <a:cubicBezTo>
                    <a:pt x="1497" y="940"/>
                    <a:pt x="1572" y="1025"/>
                    <a:pt x="1650" y="1053"/>
                  </a:cubicBezTo>
                  <a:cubicBezTo>
                    <a:pt x="1762" y="1094"/>
                    <a:pt x="1894" y="1084"/>
                    <a:pt x="2010" y="1095"/>
                  </a:cubicBezTo>
                  <a:cubicBezTo>
                    <a:pt x="2042" y="1101"/>
                    <a:pt x="2073" y="1107"/>
                    <a:pt x="2106" y="1107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Text Box 49"/>
            <p:cNvSpPr txBox="1">
              <a:spLocks noChangeArrowheads="1"/>
            </p:cNvSpPr>
            <p:nvPr/>
          </p:nvSpPr>
          <p:spPr bwMode="auto">
            <a:xfrm>
              <a:off x="2784" y="3370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16428" name="Text Box 50"/>
            <p:cNvSpPr txBox="1">
              <a:spLocks noChangeArrowheads="1"/>
            </p:cNvSpPr>
            <p:nvPr/>
          </p:nvSpPr>
          <p:spPr bwMode="auto">
            <a:xfrm>
              <a:off x="0" y="1930"/>
              <a:ext cx="10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Times New Roman" pitchFamily="18" charset="0"/>
                </a:rPr>
                <a:t>transmission</a:t>
              </a:r>
            </a:p>
          </p:txBody>
        </p:sp>
        <p:sp>
          <p:nvSpPr>
            <p:cNvPr id="16429" name="Line 51"/>
            <p:cNvSpPr>
              <a:spLocks noChangeShapeType="1"/>
            </p:cNvSpPr>
            <p:nvPr/>
          </p:nvSpPr>
          <p:spPr bwMode="auto">
            <a:xfrm>
              <a:off x="1534" y="346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Text Box 52"/>
            <p:cNvSpPr txBox="1">
              <a:spLocks noChangeArrowheads="1"/>
            </p:cNvSpPr>
            <p:nvPr/>
          </p:nvSpPr>
          <p:spPr bwMode="auto">
            <a:xfrm>
              <a:off x="1392" y="356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f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431" name="Line 53"/>
            <p:cNvSpPr>
              <a:spLocks noChangeShapeType="1"/>
            </p:cNvSpPr>
            <p:nvPr/>
          </p:nvSpPr>
          <p:spPr bwMode="auto">
            <a:xfrm>
              <a:off x="1210" y="28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Text Box 54"/>
            <p:cNvSpPr txBox="1">
              <a:spLocks noChangeArrowheads="1"/>
            </p:cNvSpPr>
            <p:nvPr/>
          </p:nvSpPr>
          <p:spPr bwMode="auto">
            <a:xfrm>
              <a:off x="1367" y="2834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6433" name="Freeform 55"/>
            <p:cNvSpPr>
              <a:spLocks/>
            </p:cNvSpPr>
            <p:nvPr/>
          </p:nvSpPr>
          <p:spPr bwMode="auto">
            <a:xfrm>
              <a:off x="874" y="2432"/>
              <a:ext cx="2544" cy="1059"/>
            </a:xfrm>
            <a:custGeom>
              <a:avLst/>
              <a:gdLst>
                <a:gd name="T0" fmla="*/ 0 w 2106"/>
                <a:gd name="T1" fmla="*/ 986 h 1137"/>
                <a:gd name="T2" fmla="*/ 122 w 2106"/>
                <a:gd name="T3" fmla="*/ 981 h 1137"/>
                <a:gd name="T4" fmla="*/ 350 w 2106"/>
                <a:gd name="T5" fmla="*/ 908 h 1137"/>
                <a:gd name="T6" fmla="*/ 447 w 2106"/>
                <a:gd name="T7" fmla="*/ 877 h 1137"/>
                <a:gd name="T8" fmla="*/ 499 w 2106"/>
                <a:gd name="T9" fmla="*/ 846 h 1137"/>
                <a:gd name="T10" fmla="*/ 647 w 2106"/>
                <a:gd name="T11" fmla="*/ 763 h 1137"/>
                <a:gd name="T12" fmla="*/ 823 w 2106"/>
                <a:gd name="T13" fmla="*/ 612 h 1137"/>
                <a:gd name="T14" fmla="*/ 972 w 2106"/>
                <a:gd name="T15" fmla="*/ 461 h 1137"/>
                <a:gd name="T16" fmla="*/ 1007 w 2106"/>
                <a:gd name="T17" fmla="*/ 419 h 1137"/>
                <a:gd name="T18" fmla="*/ 1086 w 2106"/>
                <a:gd name="T19" fmla="*/ 278 h 1137"/>
                <a:gd name="T20" fmla="*/ 1129 w 2106"/>
                <a:gd name="T21" fmla="*/ 190 h 1137"/>
                <a:gd name="T22" fmla="*/ 1181 w 2106"/>
                <a:gd name="T23" fmla="*/ 138 h 1137"/>
                <a:gd name="T24" fmla="*/ 1392 w 2106"/>
                <a:gd name="T25" fmla="*/ 3 h 1137"/>
                <a:gd name="T26" fmla="*/ 1523 w 2106"/>
                <a:gd name="T27" fmla="*/ 34 h 1137"/>
                <a:gd name="T28" fmla="*/ 1576 w 2106"/>
                <a:gd name="T29" fmla="*/ 55 h 1137"/>
                <a:gd name="T30" fmla="*/ 1672 w 2106"/>
                <a:gd name="T31" fmla="*/ 133 h 1137"/>
                <a:gd name="T32" fmla="*/ 1742 w 2106"/>
                <a:gd name="T33" fmla="*/ 232 h 1137"/>
                <a:gd name="T34" fmla="*/ 1777 w 2106"/>
                <a:gd name="T35" fmla="*/ 284 h 1137"/>
                <a:gd name="T36" fmla="*/ 1909 w 2106"/>
                <a:gd name="T37" fmla="*/ 538 h 1137"/>
                <a:gd name="T38" fmla="*/ 1944 w 2106"/>
                <a:gd name="T39" fmla="*/ 591 h 1137"/>
                <a:gd name="T40" fmla="*/ 2022 w 2106"/>
                <a:gd name="T41" fmla="*/ 685 h 1137"/>
                <a:gd name="T42" fmla="*/ 2110 w 2106"/>
                <a:gd name="T43" fmla="*/ 763 h 1137"/>
                <a:gd name="T44" fmla="*/ 2407 w 2106"/>
                <a:gd name="T45" fmla="*/ 914 h 1137"/>
                <a:gd name="T46" fmla="*/ 2933 w 2106"/>
                <a:gd name="T47" fmla="*/ 950 h 1137"/>
                <a:gd name="T48" fmla="*/ 3073 w 2106"/>
                <a:gd name="T49" fmla="*/ 960 h 1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6"/>
                <a:gd name="T76" fmla="*/ 0 h 1137"/>
                <a:gd name="T77" fmla="*/ 2106 w 2106"/>
                <a:gd name="T78" fmla="*/ 1137 h 1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6" h="1137">
                  <a:moveTo>
                    <a:pt x="0" y="1137"/>
                  </a:moveTo>
                  <a:cubicBezTo>
                    <a:pt x="28" y="1135"/>
                    <a:pt x="56" y="1135"/>
                    <a:pt x="84" y="1131"/>
                  </a:cubicBezTo>
                  <a:cubicBezTo>
                    <a:pt x="136" y="1123"/>
                    <a:pt x="197" y="1076"/>
                    <a:pt x="240" y="1047"/>
                  </a:cubicBezTo>
                  <a:cubicBezTo>
                    <a:pt x="273" y="1025"/>
                    <a:pt x="252" y="1038"/>
                    <a:pt x="306" y="1011"/>
                  </a:cubicBezTo>
                  <a:cubicBezTo>
                    <a:pt x="321" y="1003"/>
                    <a:pt x="330" y="987"/>
                    <a:pt x="342" y="975"/>
                  </a:cubicBezTo>
                  <a:cubicBezTo>
                    <a:pt x="373" y="944"/>
                    <a:pt x="419" y="917"/>
                    <a:pt x="444" y="879"/>
                  </a:cubicBezTo>
                  <a:cubicBezTo>
                    <a:pt x="483" y="820"/>
                    <a:pt x="526" y="765"/>
                    <a:pt x="564" y="705"/>
                  </a:cubicBezTo>
                  <a:cubicBezTo>
                    <a:pt x="600" y="648"/>
                    <a:pt x="636" y="592"/>
                    <a:pt x="666" y="531"/>
                  </a:cubicBezTo>
                  <a:cubicBezTo>
                    <a:pt x="674" y="515"/>
                    <a:pt x="686" y="500"/>
                    <a:pt x="690" y="483"/>
                  </a:cubicBezTo>
                  <a:cubicBezTo>
                    <a:pt x="704" y="427"/>
                    <a:pt x="733" y="377"/>
                    <a:pt x="744" y="321"/>
                  </a:cubicBezTo>
                  <a:cubicBezTo>
                    <a:pt x="750" y="291"/>
                    <a:pt x="756" y="245"/>
                    <a:pt x="774" y="219"/>
                  </a:cubicBezTo>
                  <a:cubicBezTo>
                    <a:pt x="786" y="200"/>
                    <a:pt x="801" y="179"/>
                    <a:pt x="810" y="159"/>
                  </a:cubicBezTo>
                  <a:cubicBezTo>
                    <a:pt x="842" y="88"/>
                    <a:pt x="872" y="24"/>
                    <a:pt x="954" y="3"/>
                  </a:cubicBezTo>
                  <a:cubicBezTo>
                    <a:pt x="1038" y="11"/>
                    <a:pt x="999" y="0"/>
                    <a:pt x="1044" y="39"/>
                  </a:cubicBezTo>
                  <a:cubicBezTo>
                    <a:pt x="1055" y="48"/>
                    <a:pt x="1080" y="63"/>
                    <a:pt x="1080" y="63"/>
                  </a:cubicBezTo>
                  <a:cubicBezTo>
                    <a:pt x="1100" y="93"/>
                    <a:pt x="1135" y="119"/>
                    <a:pt x="1146" y="153"/>
                  </a:cubicBezTo>
                  <a:cubicBezTo>
                    <a:pt x="1157" y="185"/>
                    <a:pt x="1176" y="241"/>
                    <a:pt x="1194" y="267"/>
                  </a:cubicBezTo>
                  <a:cubicBezTo>
                    <a:pt x="1200" y="291"/>
                    <a:pt x="1204" y="307"/>
                    <a:pt x="1218" y="327"/>
                  </a:cubicBezTo>
                  <a:cubicBezTo>
                    <a:pt x="1243" y="427"/>
                    <a:pt x="1268" y="527"/>
                    <a:pt x="1308" y="621"/>
                  </a:cubicBezTo>
                  <a:cubicBezTo>
                    <a:pt x="1317" y="642"/>
                    <a:pt x="1319" y="661"/>
                    <a:pt x="1332" y="681"/>
                  </a:cubicBezTo>
                  <a:cubicBezTo>
                    <a:pt x="1342" y="719"/>
                    <a:pt x="1362" y="758"/>
                    <a:pt x="1386" y="789"/>
                  </a:cubicBezTo>
                  <a:cubicBezTo>
                    <a:pt x="1398" y="826"/>
                    <a:pt x="1422" y="851"/>
                    <a:pt x="1446" y="879"/>
                  </a:cubicBezTo>
                  <a:cubicBezTo>
                    <a:pt x="1497" y="940"/>
                    <a:pt x="1572" y="1025"/>
                    <a:pt x="1650" y="1053"/>
                  </a:cubicBezTo>
                  <a:cubicBezTo>
                    <a:pt x="1762" y="1094"/>
                    <a:pt x="1894" y="1084"/>
                    <a:pt x="2010" y="1095"/>
                  </a:cubicBezTo>
                  <a:cubicBezTo>
                    <a:pt x="2042" y="1101"/>
                    <a:pt x="2073" y="1107"/>
                    <a:pt x="2106" y="1107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6"/>
            <p:cNvSpPr>
              <a:spLocks noChangeShapeType="1"/>
            </p:cNvSpPr>
            <p:nvPr/>
          </p:nvSpPr>
          <p:spPr bwMode="auto">
            <a:xfrm>
              <a:off x="2074" y="346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Text Box 57"/>
            <p:cNvSpPr txBox="1">
              <a:spLocks noChangeArrowheads="1"/>
            </p:cNvSpPr>
            <p:nvPr/>
          </p:nvSpPr>
          <p:spPr bwMode="auto">
            <a:xfrm>
              <a:off x="1978" y="356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accent2"/>
                  </a:solidFill>
                  <a:latin typeface="Times New Roman" pitchFamily="18" charset="0"/>
                </a:rPr>
                <a:t>f</a:t>
              </a:r>
              <a:r>
                <a:rPr lang="en-US" altLang="en-US" sz="2400" b="0" baseline="-25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altLang="en-US" sz="2400" b="0">
                  <a:solidFill>
                    <a:schemeClr val="accent2"/>
                  </a:solidFill>
                  <a:latin typeface="Times New Roman" pitchFamily="18" charset="0"/>
                </a:rPr>
                <a:t>’</a:t>
              </a:r>
            </a:p>
          </p:txBody>
        </p:sp>
        <p:sp>
          <p:nvSpPr>
            <p:cNvPr id="16436" name="Line 58"/>
            <p:cNvSpPr>
              <a:spLocks noChangeShapeType="1"/>
            </p:cNvSpPr>
            <p:nvPr/>
          </p:nvSpPr>
          <p:spPr bwMode="auto">
            <a:xfrm>
              <a:off x="1642" y="296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Text Box 59"/>
            <p:cNvSpPr txBox="1">
              <a:spLocks noChangeArrowheads="1"/>
            </p:cNvSpPr>
            <p:nvPr/>
          </p:nvSpPr>
          <p:spPr bwMode="auto">
            <a:xfrm>
              <a:off x="1943" y="2936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r>
                <a:rPr lang="en-US" altLang="en-US" sz="2400" b="0">
                  <a:solidFill>
                    <a:schemeClr val="accent2"/>
                  </a:solidFill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16438" name="Text Box 60"/>
            <p:cNvSpPr txBox="1">
              <a:spLocks noChangeArrowheads="1"/>
            </p:cNvSpPr>
            <p:nvPr/>
          </p:nvSpPr>
          <p:spPr bwMode="auto">
            <a:xfrm>
              <a:off x="2880" y="3648"/>
              <a:ext cx="268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</a:rPr>
                <a:t>f = f</a:t>
              </a:r>
              <a:r>
                <a:rPr lang="en-US" altLang="en-US" sz="2400" b="0" baseline="-25000">
                  <a:latin typeface="Times New Roman" pitchFamily="18" charset="0"/>
                </a:rPr>
                <a:t>0</a:t>
              </a:r>
              <a:r>
                <a:rPr lang="en-US" altLang="en-US" sz="2400" b="0">
                  <a:latin typeface="Times New Roman" pitchFamily="18" charset="0"/>
                </a:rPr>
                <a:t>’ – f</a:t>
              </a:r>
              <a:r>
                <a:rPr lang="en-US" altLang="en-US" sz="2400" b="0" baseline="-25000">
                  <a:latin typeface="Times New Roman" pitchFamily="18" charset="0"/>
                </a:rPr>
                <a:t>0</a:t>
              </a:r>
              <a:r>
                <a:rPr lang="en-US" altLang="en-US" sz="2400" b="0">
                  <a:latin typeface="Times New Roman" pitchFamily="18" charset="0"/>
                </a:rPr>
                <a:t> 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 </a:t>
              </a:r>
              <a:r>
                <a:rPr lang="en-US" altLang="en-US" sz="2400" b="0"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(Stored Energy)</a:t>
              </a:r>
              <a:endParaRPr lang="en-US" altLang="en-US" sz="2400" b="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</a:rPr>
                <a:t>(1/2Q) 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 </a:t>
              </a:r>
              <a:r>
                <a:rPr lang="en-US" altLang="en-US" sz="2400" b="0"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(Dissipated Energy)</a:t>
              </a:r>
              <a:r>
                <a:rPr lang="en-US" altLang="en-US" sz="2400" b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6439" name="Text Box 61"/>
            <p:cNvSpPr txBox="1">
              <a:spLocks noChangeArrowheads="1"/>
            </p:cNvSpPr>
            <p:nvPr/>
          </p:nvSpPr>
          <p:spPr bwMode="auto">
            <a:xfrm>
              <a:off x="2592" y="2218"/>
              <a:ext cx="139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Quality Factor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Q = E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itchFamily="18" charset="0"/>
                </a:rPr>
                <a:t>stored</a:t>
              </a: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/E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itchFamily="18" charset="0"/>
                </a:rPr>
                <a:t>dissip.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Q = f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itchFamily="18" charset="0"/>
                </a:rPr>
                <a:t>0</a:t>
              </a: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 / </a:t>
              </a:r>
              <a:r>
                <a:rPr lang="en-US" altLang="en-US" sz="2400" b="0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6440" name="Text Box 62"/>
            <p:cNvSpPr txBox="1">
              <a:spLocks noChangeArrowheads="1"/>
            </p:cNvSpPr>
            <p:nvPr/>
          </p:nvSpPr>
          <p:spPr bwMode="auto">
            <a:xfrm>
              <a:off x="1344" y="2080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3300"/>
                  </a:solidFill>
                  <a:latin typeface="Times New Roman" pitchFamily="18" charset="0"/>
                </a:rPr>
                <a:t>T</a:t>
              </a:r>
              <a:r>
                <a:rPr lang="en-US" altLang="en-US" sz="2400" b="0" baseline="-250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441" name="Text Box 63"/>
            <p:cNvSpPr txBox="1">
              <a:spLocks noChangeArrowheads="1"/>
            </p:cNvSpPr>
            <p:nvPr/>
          </p:nvSpPr>
          <p:spPr bwMode="auto">
            <a:xfrm>
              <a:off x="1945" y="213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r>
                <a:rPr lang="en-US" altLang="en-US" sz="2400" b="0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6422" name="Text Box 64"/>
          <p:cNvSpPr txBox="1">
            <a:spLocks noChangeArrowheads="1"/>
          </p:cNvSpPr>
          <p:nvPr/>
        </p:nvSpPr>
        <p:spPr bwMode="auto">
          <a:xfrm>
            <a:off x="2293938" y="191928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6423" name="Text Box 65"/>
          <p:cNvSpPr txBox="1">
            <a:spLocks noChangeArrowheads="1"/>
          </p:cNvSpPr>
          <p:nvPr/>
        </p:nvSpPr>
        <p:spPr bwMode="auto">
          <a:xfrm>
            <a:off x="6019800" y="1287463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itchFamily="18" charset="0"/>
              </a:rPr>
              <a:t>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0855F-34A7-4039-9CDE-93D7CD46ABA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77950" y="0"/>
            <a:ext cx="677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 New Roman" pitchFamily="18" charset="0"/>
              </a:rPr>
              <a:t>Electric and Magnetic Perturbations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2514600" y="1752600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Sample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7413" name="Freeform 15"/>
          <p:cNvSpPr>
            <a:spLocks/>
          </p:cNvSpPr>
          <p:nvPr/>
        </p:nvSpPr>
        <p:spPr bwMode="auto">
          <a:xfrm>
            <a:off x="1066800" y="1370013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Freeform 16"/>
          <p:cNvSpPr>
            <a:spLocks/>
          </p:cNvSpPr>
          <p:nvPr/>
        </p:nvSpPr>
        <p:spPr bwMode="auto">
          <a:xfrm>
            <a:off x="1235075" y="1363663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17"/>
          <p:cNvSpPr>
            <a:spLocks/>
          </p:cNvSpPr>
          <p:nvPr/>
        </p:nvSpPr>
        <p:spPr bwMode="auto">
          <a:xfrm>
            <a:off x="1101725" y="1357313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19"/>
          <p:cNvSpPr>
            <a:spLocks/>
          </p:cNvSpPr>
          <p:nvPr/>
        </p:nvSpPr>
        <p:spPr bwMode="auto">
          <a:xfrm>
            <a:off x="1147763" y="1363663"/>
            <a:ext cx="1587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20"/>
          <p:cNvSpPr>
            <a:spLocks/>
          </p:cNvSpPr>
          <p:nvPr/>
        </p:nvSpPr>
        <p:spPr bwMode="auto">
          <a:xfrm>
            <a:off x="1189038" y="1357313"/>
            <a:ext cx="1587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1192213" y="12795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</a:rPr>
              <a:t>E</a:t>
            </a:r>
            <a:endParaRPr lang="en-US" altLang="en-US" sz="2400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19" name="Text Box 32"/>
          <p:cNvSpPr txBox="1">
            <a:spLocks noChangeArrowheads="1"/>
          </p:cNvSpPr>
          <p:nvPr/>
        </p:nvSpPr>
        <p:spPr bwMode="auto">
          <a:xfrm>
            <a:off x="1371600" y="2209800"/>
            <a:ext cx="1068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Symbol" pitchFamily="18" charset="2"/>
              </a:rPr>
              <a:t>e</a:t>
            </a:r>
            <a:r>
              <a:rPr lang="en-US" altLang="en-US" sz="2000" b="0" baseline="-25000">
                <a:latin typeface="Times New Roman" pitchFamily="18" charset="0"/>
              </a:rPr>
              <a:t>1</a:t>
            </a:r>
            <a:r>
              <a:rPr lang="en-US" altLang="en-US" sz="2000" b="0">
                <a:latin typeface="Times New Roman" pitchFamily="18" charset="0"/>
              </a:rPr>
              <a:t> - i </a:t>
            </a:r>
            <a:r>
              <a:rPr lang="en-US" altLang="en-US" sz="2000" b="0">
                <a:latin typeface="Symbol" pitchFamily="18" charset="2"/>
              </a:rPr>
              <a:t>e</a:t>
            </a:r>
            <a:r>
              <a:rPr lang="en-US" altLang="en-US" sz="2000" b="0" baseline="-25000">
                <a:latin typeface="Times New Roman" pitchFamily="18" charset="0"/>
              </a:rPr>
              <a:t>2</a:t>
            </a:r>
            <a:endParaRPr lang="en-US" altLang="en-US" sz="2000" b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Symbol" pitchFamily="18" charset="2"/>
              </a:rPr>
              <a:t>s, r</a:t>
            </a:r>
            <a:r>
              <a:rPr lang="en-US" altLang="en-US" sz="2000" b="0">
                <a:latin typeface="Times New Roman" pitchFamily="18" charset="0"/>
              </a:rPr>
              <a:t>/t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R</a:t>
            </a:r>
            <a:r>
              <a:rPr lang="en-US" altLang="en-US" sz="2000" b="0" baseline="-25000">
                <a:latin typeface="Times New Roman" pitchFamily="18" charset="0"/>
              </a:rPr>
              <a:t>s</a:t>
            </a:r>
            <a:r>
              <a:rPr lang="en-US" altLang="en-US" sz="2000" b="0">
                <a:latin typeface="Times New Roman" pitchFamily="18" charset="0"/>
              </a:rPr>
              <a:t> + i X</a:t>
            </a:r>
            <a:r>
              <a:rPr lang="en-US" altLang="en-US" sz="2000" b="0" baseline="-25000">
                <a:latin typeface="Times New Roman" pitchFamily="18" charset="0"/>
              </a:rPr>
              <a:t>s</a:t>
            </a:r>
            <a:endParaRPr lang="en-US" altLang="en-US" sz="2000" b="0"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62000" y="3579813"/>
            <a:ext cx="4259263" cy="3033712"/>
            <a:chOff x="1536" y="2255"/>
            <a:chExt cx="2683" cy="1911"/>
          </a:xfrm>
        </p:grpSpPr>
        <p:grpSp>
          <p:nvGrpSpPr>
            <p:cNvPr id="17440" name="Group 34"/>
            <p:cNvGrpSpPr>
              <a:grpSpLocks/>
            </p:cNvGrpSpPr>
            <p:nvPr/>
          </p:nvGrpSpPr>
          <p:grpSpPr bwMode="auto">
            <a:xfrm>
              <a:off x="1804" y="2255"/>
              <a:ext cx="2084" cy="577"/>
              <a:chOff x="1804" y="2255"/>
              <a:chExt cx="2084" cy="577"/>
            </a:xfrm>
          </p:grpSpPr>
          <p:sp>
            <p:nvSpPr>
              <p:cNvPr id="17442" name="Text Box 35"/>
              <p:cNvSpPr txBox="1">
                <a:spLocks noChangeArrowheads="1"/>
              </p:cNvSpPr>
              <p:nvPr/>
            </p:nvSpPr>
            <p:spPr bwMode="auto">
              <a:xfrm>
                <a:off x="1804" y="2255"/>
                <a:ext cx="2084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Varying capacitance (</a:t>
                </a:r>
                <a:r>
                  <a:rPr lang="en-US" altLang="en-US" sz="1800" b="0">
                    <a:latin typeface="Symbol" pitchFamily="18" charset="2"/>
                  </a:rPr>
                  <a:t>e</a:t>
                </a:r>
                <a:r>
                  <a:rPr lang="en-US" altLang="en-US" sz="1800" b="0" baseline="-25000">
                    <a:latin typeface="Times New Roman" pitchFamily="18" charset="0"/>
                  </a:rPr>
                  <a:t>1</a:t>
                </a:r>
                <a:r>
                  <a:rPr lang="en-US" altLang="en-US" sz="1800" b="0">
                    <a:latin typeface="Times New Roman" pitchFamily="18" charset="0"/>
                  </a:rPr>
                  <a:t>) and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inductance (</a:t>
                </a:r>
                <a:r>
                  <a:rPr lang="en-US" altLang="en-US" sz="1800" b="0">
                    <a:latin typeface="Symbol" pitchFamily="18" charset="2"/>
                  </a:rPr>
                  <a:t>m</a:t>
                </a:r>
                <a:r>
                  <a:rPr lang="en-US" altLang="en-US" sz="1800" b="0" baseline="-25000">
                    <a:latin typeface="Times New Roman" pitchFamily="18" charset="0"/>
                  </a:rPr>
                  <a:t>1</a:t>
                </a:r>
                <a:r>
                  <a:rPr lang="en-US" altLang="en-US" sz="1800" b="0">
                    <a:latin typeface="Times New Roman" pitchFamily="18" charset="0"/>
                  </a:rPr>
                  <a:t>) change the stored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energy and resonant frequency </a:t>
                </a:r>
                <a:r>
                  <a:rPr lang="en-US" altLang="en-US" sz="1800" b="0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1800" b="0">
                    <a:solidFill>
                      <a:srgbClr val="FF0000"/>
                    </a:solidFill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17443" name="Rectangle 36"/>
              <p:cNvSpPr>
                <a:spLocks noChangeArrowheads="1"/>
              </p:cNvSpPr>
              <p:nvPr/>
            </p:nvSpPr>
            <p:spPr bwMode="auto">
              <a:xfrm>
                <a:off x="1824" y="2255"/>
                <a:ext cx="2064" cy="576"/>
              </a:xfrm>
              <a:prstGeom prst="rect">
                <a:avLst/>
              </a:prstGeom>
              <a:noFill/>
              <a:ln w="127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17441" name="Text Box 37"/>
            <p:cNvSpPr txBox="1">
              <a:spLocks noChangeArrowheads="1"/>
            </p:cNvSpPr>
            <p:nvPr/>
          </p:nvSpPr>
          <p:spPr bwMode="auto">
            <a:xfrm>
              <a:off x="1536" y="3648"/>
              <a:ext cx="268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altLang="en-US" sz="2400" b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n-US" altLang="en-US" sz="2400" b="0">
                  <a:latin typeface="Times New Roman" pitchFamily="18" charset="0"/>
                </a:rPr>
                <a:t> = f</a:t>
              </a:r>
              <a:r>
                <a:rPr lang="en-US" altLang="en-US" sz="2400" b="0" baseline="-25000">
                  <a:latin typeface="Times New Roman" pitchFamily="18" charset="0"/>
                </a:rPr>
                <a:t>0</a:t>
              </a:r>
              <a:r>
                <a:rPr lang="en-US" altLang="en-US" sz="2400" b="0">
                  <a:latin typeface="Times New Roman" pitchFamily="18" charset="0"/>
                </a:rPr>
                <a:t>’ – f</a:t>
              </a:r>
              <a:r>
                <a:rPr lang="en-US" altLang="en-US" sz="2400" b="0" baseline="-25000">
                  <a:latin typeface="Times New Roman" pitchFamily="18" charset="0"/>
                </a:rPr>
                <a:t>0</a:t>
              </a:r>
              <a:r>
                <a:rPr lang="en-US" altLang="en-US" sz="2400" b="0">
                  <a:latin typeface="Times New Roman" pitchFamily="18" charset="0"/>
                </a:rPr>
                <a:t> 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 </a:t>
              </a:r>
              <a:r>
                <a:rPr lang="en-US" altLang="en-US" sz="2400" b="0"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(Stored Energy)</a:t>
              </a:r>
              <a:endParaRPr lang="en-US" altLang="en-US" sz="2400" b="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</a:rPr>
                <a:t>(1/2</a:t>
              </a:r>
              <a:r>
                <a:rPr lang="en-US" altLang="en-US" sz="2400" b="0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en-US" altLang="en-US" sz="2400" b="0">
                  <a:latin typeface="Times New Roman" pitchFamily="18" charset="0"/>
                </a:rPr>
                <a:t>) 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 </a:t>
              </a:r>
              <a:r>
                <a:rPr lang="en-US" altLang="en-US" sz="2400" b="0"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altLang="en-US" sz="2400" b="0">
                  <a:latin typeface="Times New Roman" pitchFamily="18" charset="0"/>
                  <a:sym typeface="Symbol" pitchFamily="18" charset="2"/>
                </a:rPr>
                <a:t>(Dissipated Energy)</a:t>
              </a:r>
              <a:r>
                <a:rPr lang="en-US" altLang="en-US" sz="24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19200" y="4694238"/>
            <a:ext cx="3363913" cy="944562"/>
            <a:chOff x="1824" y="2957"/>
            <a:chExt cx="2119" cy="595"/>
          </a:xfrm>
        </p:grpSpPr>
        <p:sp>
          <p:nvSpPr>
            <p:cNvPr id="17438" name="Text Box 40"/>
            <p:cNvSpPr txBox="1">
              <a:spLocks noChangeArrowheads="1"/>
            </p:cNvSpPr>
            <p:nvPr/>
          </p:nvSpPr>
          <p:spPr bwMode="auto">
            <a:xfrm>
              <a:off x="1824" y="2957"/>
              <a:ext cx="211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Varying sample losses (</a:t>
              </a:r>
              <a:r>
                <a:rPr lang="en-US" altLang="en-US" sz="1800" b="0">
                  <a:latin typeface="Symbol" pitchFamily="18" charset="2"/>
                </a:rPr>
                <a:t>r</a:t>
              </a:r>
              <a:r>
                <a:rPr lang="en-US" altLang="en-US" sz="1800" b="0">
                  <a:latin typeface="Times New Roman" pitchFamily="18" charset="0"/>
                </a:rPr>
                <a:t>/t,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tan</a:t>
              </a:r>
              <a:r>
                <a:rPr lang="en-US" altLang="en-US" sz="1800" b="0">
                  <a:latin typeface="Symbol" pitchFamily="18" charset="2"/>
                </a:rPr>
                <a:t>d = e</a:t>
              </a:r>
              <a:r>
                <a:rPr lang="en-US" altLang="en-US" sz="1800" b="0" baseline="-25000">
                  <a:latin typeface="Symbol" pitchFamily="18" charset="2"/>
                </a:rPr>
                <a:t>2</a:t>
              </a:r>
              <a:r>
                <a:rPr lang="en-US" altLang="en-US" sz="1800" b="0">
                  <a:latin typeface="Symbol" pitchFamily="18" charset="2"/>
                </a:rPr>
                <a:t>/e</a:t>
              </a:r>
              <a:r>
                <a:rPr lang="en-US" altLang="en-US" sz="1800" b="0" baseline="-25000">
                  <a:latin typeface="Symbol" pitchFamily="18" charset="2"/>
                </a:rPr>
                <a:t>1</a:t>
              </a:r>
              <a:r>
                <a:rPr lang="en-US" altLang="en-US" sz="1800" b="0">
                  <a:latin typeface="Times New Roman" pitchFamily="18" charset="0"/>
                </a:rPr>
                <a:t>, </a:t>
              </a:r>
              <a:r>
                <a:rPr lang="en-US" altLang="en-US" sz="1800" b="0">
                  <a:latin typeface="Symbol" pitchFamily="18" charset="2"/>
                </a:rPr>
                <a:t>m</a:t>
              </a:r>
              <a:r>
                <a:rPr lang="en-US" altLang="en-US" sz="1800" b="0" baseline="-25000">
                  <a:latin typeface="Times New Roman" pitchFamily="18" charset="0"/>
                </a:rPr>
                <a:t>2</a:t>
              </a:r>
              <a:r>
                <a:rPr lang="en-US" altLang="en-US" sz="1800" b="0">
                  <a:latin typeface="Times New Roman" pitchFamily="18" charset="0"/>
                </a:rPr>
                <a:t>) change the quality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factor (</a:t>
              </a:r>
              <a:r>
                <a:rPr lang="en-US" altLang="en-US" sz="1800" b="0">
                  <a:solidFill>
                    <a:srgbClr val="FF0000"/>
                  </a:solidFill>
                  <a:latin typeface="Times New Roman" pitchFamily="18" charset="0"/>
                </a:rPr>
                <a:t>Q</a:t>
              </a:r>
              <a:r>
                <a:rPr lang="en-US" altLang="en-US" sz="1800" b="0">
                  <a:latin typeface="Times New Roman" pitchFamily="18" charset="0"/>
                </a:rPr>
                <a:t>) of the microscope</a:t>
              </a:r>
              <a:endParaRPr lang="en-US" altLang="en-US" sz="2400" b="0">
                <a:latin typeface="Times New Roman" pitchFamily="18" charset="0"/>
              </a:endParaRPr>
            </a:p>
          </p:txBody>
        </p:sp>
        <p:sp>
          <p:nvSpPr>
            <p:cNvPr id="17439" name="Rectangle 41"/>
            <p:cNvSpPr>
              <a:spLocks noChangeArrowheads="1"/>
            </p:cNvSpPr>
            <p:nvPr/>
          </p:nvSpPr>
          <p:spPr bwMode="auto">
            <a:xfrm>
              <a:off x="1824" y="2976"/>
              <a:ext cx="2082" cy="576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17422" name="Text Box 45"/>
          <p:cNvSpPr txBox="1">
            <a:spLocks noChangeArrowheads="1"/>
          </p:cNvSpPr>
          <p:nvPr/>
        </p:nvSpPr>
        <p:spPr bwMode="auto">
          <a:xfrm>
            <a:off x="5254625" y="838200"/>
            <a:ext cx="267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itchFamily="18" charset="0"/>
              </a:rPr>
              <a:t>Magnetic Field Pert.</a:t>
            </a:r>
          </a:p>
        </p:txBody>
      </p:sp>
      <p:sp>
        <p:nvSpPr>
          <p:cNvPr id="17423" name="Text Box 46"/>
          <p:cNvSpPr txBox="1">
            <a:spLocks noChangeArrowheads="1"/>
          </p:cNvSpPr>
          <p:nvPr/>
        </p:nvSpPr>
        <p:spPr bwMode="auto">
          <a:xfrm>
            <a:off x="6248400" y="2286000"/>
            <a:ext cx="1068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Symbol" pitchFamily="18" charset="2"/>
              </a:rPr>
              <a:t>m</a:t>
            </a:r>
            <a:r>
              <a:rPr lang="en-US" altLang="en-US" sz="2000" b="0" baseline="-25000">
                <a:latin typeface="Times New Roman" pitchFamily="18" charset="0"/>
              </a:rPr>
              <a:t>1</a:t>
            </a:r>
            <a:r>
              <a:rPr lang="en-US" altLang="en-US" sz="2000" b="0">
                <a:latin typeface="Times New Roman" pitchFamily="18" charset="0"/>
              </a:rPr>
              <a:t> + i </a:t>
            </a:r>
            <a:r>
              <a:rPr lang="en-US" altLang="en-US" sz="2000" b="0">
                <a:latin typeface="Symbol" pitchFamily="18" charset="2"/>
              </a:rPr>
              <a:t>m</a:t>
            </a:r>
            <a:r>
              <a:rPr lang="en-US" altLang="en-US" sz="2000" b="0" baseline="-25000">
                <a:latin typeface="Times New Roman" pitchFamily="18" charset="0"/>
              </a:rPr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Symbol" pitchFamily="18" charset="2"/>
              </a:rPr>
              <a:t>s, r/</a:t>
            </a:r>
            <a:r>
              <a:rPr lang="en-US" altLang="en-US" sz="2000" b="0">
                <a:latin typeface="Times New Roman" pitchFamily="18" charset="0"/>
              </a:rPr>
              <a:t>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R</a:t>
            </a:r>
            <a:r>
              <a:rPr lang="en-US" altLang="en-US" sz="2000" b="0" baseline="-25000">
                <a:latin typeface="Times New Roman" pitchFamily="18" charset="0"/>
              </a:rPr>
              <a:t>s</a:t>
            </a:r>
            <a:r>
              <a:rPr lang="en-US" altLang="en-US" sz="2000" b="0">
                <a:latin typeface="Times New Roman" pitchFamily="18" charset="0"/>
              </a:rPr>
              <a:t> + i X</a:t>
            </a:r>
            <a:r>
              <a:rPr lang="en-US" altLang="en-US" sz="2000" b="0" baseline="-25000">
                <a:latin typeface="Times New Roman" pitchFamily="18" charset="0"/>
              </a:rPr>
              <a:t>s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17424" name="Text Box 48"/>
          <p:cNvSpPr txBox="1">
            <a:spLocks noChangeArrowheads="1"/>
          </p:cNvSpPr>
          <p:nvPr/>
        </p:nvSpPr>
        <p:spPr bwMode="auto">
          <a:xfrm>
            <a:off x="7848600" y="1600200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Sample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7425" name="Freeform 51"/>
          <p:cNvSpPr>
            <a:spLocks/>
          </p:cNvSpPr>
          <p:nvPr/>
        </p:nvSpPr>
        <p:spPr bwMode="auto">
          <a:xfrm>
            <a:off x="5715000" y="1600200"/>
            <a:ext cx="361950" cy="347663"/>
          </a:xfrm>
          <a:custGeom>
            <a:avLst/>
            <a:gdLst>
              <a:gd name="T0" fmla="*/ 345262200 w 228"/>
              <a:gd name="T1" fmla="*/ 98287029 h 219"/>
              <a:gd name="T2" fmla="*/ 299899388 w 228"/>
              <a:gd name="T3" fmla="*/ 50403197 h 219"/>
              <a:gd name="T4" fmla="*/ 161290000 w 228"/>
              <a:gd name="T5" fmla="*/ 5040320 h 219"/>
              <a:gd name="T6" fmla="*/ 45362813 w 228"/>
              <a:gd name="T7" fmla="*/ 27722552 h 219"/>
              <a:gd name="T8" fmla="*/ 0 w 228"/>
              <a:gd name="T9" fmla="*/ 166330552 h 219"/>
              <a:gd name="T10" fmla="*/ 45362813 w 228"/>
              <a:gd name="T11" fmla="*/ 443548138 h 219"/>
              <a:gd name="T12" fmla="*/ 183972200 w 228"/>
              <a:gd name="T13" fmla="*/ 534273893 h 219"/>
              <a:gd name="T14" fmla="*/ 529232813 w 228"/>
              <a:gd name="T15" fmla="*/ 420867493 h 219"/>
              <a:gd name="T16" fmla="*/ 574595625 w 228"/>
              <a:gd name="T17" fmla="*/ 282257906 h 2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8"/>
              <a:gd name="T28" fmla="*/ 0 h 219"/>
              <a:gd name="T29" fmla="*/ 228 w 228"/>
              <a:gd name="T30" fmla="*/ 219 h 2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8" h="219">
                <a:moveTo>
                  <a:pt x="137" y="39"/>
                </a:moveTo>
                <a:cubicBezTo>
                  <a:pt x="131" y="33"/>
                  <a:pt x="127" y="24"/>
                  <a:pt x="119" y="20"/>
                </a:cubicBezTo>
                <a:cubicBezTo>
                  <a:pt x="102" y="11"/>
                  <a:pt x="64" y="2"/>
                  <a:pt x="64" y="2"/>
                </a:cubicBezTo>
                <a:cubicBezTo>
                  <a:pt x="49" y="5"/>
                  <a:pt x="29" y="0"/>
                  <a:pt x="18" y="11"/>
                </a:cubicBezTo>
                <a:cubicBezTo>
                  <a:pt x="4" y="25"/>
                  <a:pt x="0" y="66"/>
                  <a:pt x="0" y="66"/>
                </a:cubicBezTo>
                <a:cubicBezTo>
                  <a:pt x="0" y="67"/>
                  <a:pt x="10" y="167"/>
                  <a:pt x="18" y="176"/>
                </a:cubicBezTo>
                <a:cubicBezTo>
                  <a:pt x="32" y="192"/>
                  <a:pt x="73" y="212"/>
                  <a:pt x="73" y="212"/>
                </a:cubicBezTo>
                <a:cubicBezTo>
                  <a:pt x="139" y="205"/>
                  <a:pt x="176" y="219"/>
                  <a:pt x="210" y="167"/>
                </a:cubicBezTo>
                <a:cubicBezTo>
                  <a:pt x="216" y="149"/>
                  <a:pt x="228" y="112"/>
                  <a:pt x="228" y="11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62"/>
          <p:cNvSpPr>
            <a:spLocks/>
          </p:cNvSpPr>
          <p:nvPr/>
        </p:nvSpPr>
        <p:spPr bwMode="auto">
          <a:xfrm>
            <a:off x="2873375" y="1385888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63"/>
          <p:cNvSpPr>
            <a:spLocks/>
          </p:cNvSpPr>
          <p:nvPr/>
        </p:nvSpPr>
        <p:spPr bwMode="auto">
          <a:xfrm>
            <a:off x="3041650" y="1379538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Freeform 64"/>
          <p:cNvSpPr>
            <a:spLocks/>
          </p:cNvSpPr>
          <p:nvPr/>
        </p:nvSpPr>
        <p:spPr bwMode="auto">
          <a:xfrm>
            <a:off x="2908300" y="1373188"/>
            <a:ext cx="1588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Freeform 65"/>
          <p:cNvSpPr>
            <a:spLocks/>
          </p:cNvSpPr>
          <p:nvPr/>
        </p:nvSpPr>
        <p:spPr bwMode="auto">
          <a:xfrm>
            <a:off x="2954338" y="1379538"/>
            <a:ext cx="1587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Freeform 66"/>
          <p:cNvSpPr>
            <a:spLocks/>
          </p:cNvSpPr>
          <p:nvPr/>
        </p:nvSpPr>
        <p:spPr bwMode="auto">
          <a:xfrm>
            <a:off x="2995613" y="1373188"/>
            <a:ext cx="1587" cy="249237"/>
          </a:xfrm>
          <a:custGeom>
            <a:avLst/>
            <a:gdLst>
              <a:gd name="T0" fmla="*/ 0 w 1"/>
              <a:gd name="T1" fmla="*/ 0 h 157"/>
              <a:gd name="T2" fmla="*/ 0 w 1"/>
              <a:gd name="T3" fmla="*/ 388103284 h 157"/>
              <a:gd name="T4" fmla="*/ 0 w 1"/>
              <a:gd name="T5" fmla="*/ 0 h 157"/>
              <a:gd name="T6" fmla="*/ 0 60000 65536"/>
              <a:gd name="T7" fmla="*/ 0 60000 65536"/>
              <a:gd name="T8" fmla="*/ 0 60000 65536"/>
              <a:gd name="T9" fmla="*/ 0 w 1"/>
              <a:gd name="T10" fmla="*/ 0 h 157"/>
              <a:gd name="T11" fmla="*/ 1 w 1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7">
                <a:moveTo>
                  <a:pt x="0" y="0"/>
                </a:moveTo>
                <a:cubicBezTo>
                  <a:pt x="0" y="0"/>
                  <a:pt x="0" y="157"/>
                  <a:pt x="0" y="154"/>
                </a:cubicBezTo>
                <a:cubicBezTo>
                  <a:pt x="0" y="15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67"/>
          <p:cNvSpPr txBox="1">
            <a:spLocks noChangeArrowheads="1"/>
          </p:cNvSpPr>
          <p:nvPr/>
        </p:nvSpPr>
        <p:spPr bwMode="auto">
          <a:xfrm>
            <a:off x="2998788" y="129540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</a:rPr>
              <a:t>E</a:t>
            </a:r>
            <a:endParaRPr lang="en-US" altLang="en-US" sz="2400" b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32" name="Line 68"/>
          <p:cNvSpPr>
            <a:spLocks noChangeShapeType="1"/>
          </p:cNvSpPr>
          <p:nvPr/>
        </p:nvSpPr>
        <p:spPr bwMode="auto">
          <a:xfrm>
            <a:off x="2957513" y="1385888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33" name="Text Box 69"/>
          <p:cNvSpPr txBox="1">
            <a:spLocks noChangeArrowheads="1"/>
          </p:cNvSpPr>
          <p:nvPr/>
        </p:nvSpPr>
        <p:spPr bwMode="auto">
          <a:xfrm>
            <a:off x="762000" y="762000"/>
            <a:ext cx="247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itchFamily="18" charset="0"/>
              </a:rPr>
              <a:t>Electric Field Pert.</a:t>
            </a:r>
          </a:p>
        </p:txBody>
      </p:sp>
      <p:sp>
        <p:nvSpPr>
          <p:cNvPr id="17434" name="Text Box 70"/>
          <p:cNvSpPr txBox="1">
            <a:spLocks noChangeArrowheads="1"/>
          </p:cNvSpPr>
          <p:nvPr/>
        </p:nvSpPr>
        <p:spPr bwMode="auto">
          <a:xfrm>
            <a:off x="5622925" y="191928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435" name="Freeform 71"/>
          <p:cNvSpPr>
            <a:spLocks/>
          </p:cNvSpPr>
          <p:nvPr/>
        </p:nvSpPr>
        <p:spPr bwMode="auto">
          <a:xfrm>
            <a:off x="7334250" y="1600200"/>
            <a:ext cx="361950" cy="347663"/>
          </a:xfrm>
          <a:custGeom>
            <a:avLst/>
            <a:gdLst>
              <a:gd name="T0" fmla="*/ 345262200 w 228"/>
              <a:gd name="T1" fmla="*/ 98287029 h 219"/>
              <a:gd name="T2" fmla="*/ 299899388 w 228"/>
              <a:gd name="T3" fmla="*/ 50403197 h 219"/>
              <a:gd name="T4" fmla="*/ 161290000 w 228"/>
              <a:gd name="T5" fmla="*/ 5040320 h 219"/>
              <a:gd name="T6" fmla="*/ 45362813 w 228"/>
              <a:gd name="T7" fmla="*/ 27722552 h 219"/>
              <a:gd name="T8" fmla="*/ 0 w 228"/>
              <a:gd name="T9" fmla="*/ 166330552 h 219"/>
              <a:gd name="T10" fmla="*/ 45362813 w 228"/>
              <a:gd name="T11" fmla="*/ 443548138 h 219"/>
              <a:gd name="T12" fmla="*/ 183972200 w 228"/>
              <a:gd name="T13" fmla="*/ 534273893 h 219"/>
              <a:gd name="T14" fmla="*/ 529232813 w 228"/>
              <a:gd name="T15" fmla="*/ 420867493 h 219"/>
              <a:gd name="T16" fmla="*/ 574595625 w 228"/>
              <a:gd name="T17" fmla="*/ 282257906 h 2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8"/>
              <a:gd name="T28" fmla="*/ 0 h 219"/>
              <a:gd name="T29" fmla="*/ 228 w 228"/>
              <a:gd name="T30" fmla="*/ 219 h 2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8" h="219">
                <a:moveTo>
                  <a:pt x="137" y="39"/>
                </a:moveTo>
                <a:cubicBezTo>
                  <a:pt x="131" y="33"/>
                  <a:pt x="127" y="24"/>
                  <a:pt x="119" y="20"/>
                </a:cubicBezTo>
                <a:cubicBezTo>
                  <a:pt x="102" y="11"/>
                  <a:pt x="64" y="2"/>
                  <a:pt x="64" y="2"/>
                </a:cubicBezTo>
                <a:cubicBezTo>
                  <a:pt x="49" y="5"/>
                  <a:pt x="29" y="0"/>
                  <a:pt x="18" y="11"/>
                </a:cubicBezTo>
                <a:cubicBezTo>
                  <a:pt x="4" y="25"/>
                  <a:pt x="0" y="66"/>
                  <a:pt x="0" y="66"/>
                </a:cubicBezTo>
                <a:cubicBezTo>
                  <a:pt x="0" y="67"/>
                  <a:pt x="10" y="167"/>
                  <a:pt x="18" y="176"/>
                </a:cubicBezTo>
                <a:cubicBezTo>
                  <a:pt x="32" y="192"/>
                  <a:pt x="73" y="212"/>
                  <a:pt x="73" y="212"/>
                </a:cubicBezTo>
                <a:cubicBezTo>
                  <a:pt x="139" y="205"/>
                  <a:pt x="176" y="219"/>
                  <a:pt x="210" y="167"/>
                </a:cubicBezTo>
                <a:cubicBezTo>
                  <a:pt x="216" y="149"/>
                  <a:pt x="228" y="112"/>
                  <a:pt x="228" y="11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Text Box 72"/>
          <p:cNvSpPr txBox="1">
            <a:spLocks noChangeArrowheads="1"/>
          </p:cNvSpPr>
          <p:nvPr/>
        </p:nvSpPr>
        <p:spPr bwMode="auto">
          <a:xfrm>
            <a:off x="7242175" y="191928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437" name="Line 73"/>
          <p:cNvSpPr>
            <a:spLocks noChangeShapeType="1"/>
          </p:cNvSpPr>
          <p:nvPr/>
        </p:nvSpPr>
        <p:spPr bwMode="auto">
          <a:xfrm>
            <a:off x="7391400" y="17526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8" y="3327365"/>
            <a:ext cx="2881774" cy="7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1811844" cy="23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2098" y="443328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Sphere in</a:t>
            </a:r>
          </a:p>
          <a:p>
            <a:r>
              <a:rPr lang="en-US" sz="1200" dirty="0"/>
              <a:t>electric field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61245" y="549102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Pin in</a:t>
            </a:r>
          </a:p>
          <a:p>
            <a:r>
              <a:rPr lang="en-US" sz="1200" dirty="0"/>
              <a:t>electric field</a:t>
            </a:r>
          </a:p>
        </p:txBody>
      </p:sp>
      <p:pic>
        <p:nvPicPr>
          <p:cNvPr id="174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856956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 rot="19492117">
            <a:off x="7227502" y="4662223"/>
            <a:ext cx="429419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20881" y="5302190"/>
            <a:ext cx="73152" cy="7315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2769" y="5515227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sphere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7684225" y="5252624"/>
            <a:ext cx="0" cy="1371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2915" y="5416622"/>
                <a:ext cx="346570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915" y="5416622"/>
                <a:ext cx="346570" cy="333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5" grpId="0" animBg="1"/>
      <p:bldP spid="6" grpId="0" animBg="1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D8B2-3A4E-4434-A94A-D82CC9964E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E125C-AE83-4283-BA9B-1EF4721099D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44613" y="152400"/>
            <a:ext cx="6275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Variable-Spacing Parallel Plate Resonator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73125"/>
            <a:ext cx="55006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4586288"/>
            <a:ext cx="7999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Times New Roman" pitchFamily="18" charset="0"/>
              </a:rPr>
              <a:t>Principle of Operation</a:t>
            </a:r>
            <a:r>
              <a:rPr lang="en-US" altLang="en-US" sz="2000">
                <a:latin typeface="Times New Roman" pitchFamily="18" charset="0"/>
              </a:rPr>
              <a:t>: Measure the resonant frequency, </a:t>
            </a:r>
            <a:r>
              <a:rPr lang="en-US" altLang="en-US" sz="2000" i="1">
                <a:latin typeface="Times New Roman" pitchFamily="18" charset="0"/>
              </a:rPr>
              <a:t>f</a:t>
            </a:r>
            <a:r>
              <a:rPr lang="en-US" altLang="en-US" sz="2000" i="1" baseline="-25000">
                <a:latin typeface="Times New Roman" pitchFamily="18" charset="0"/>
              </a:rPr>
              <a:t>0</a:t>
            </a:r>
            <a:r>
              <a:rPr lang="en-US" altLang="en-US" sz="2000">
                <a:latin typeface="Times New Roman" pitchFamily="18" charset="0"/>
              </a:rPr>
              <a:t>, and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quality factor, </a:t>
            </a:r>
            <a:r>
              <a:rPr lang="en-US" altLang="en-US" sz="2000" i="1">
                <a:latin typeface="Times New Roman" pitchFamily="18" charset="0"/>
              </a:rPr>
              <a:t>Q</a:t>
            </a:r>
            <a:r>
              <a:rPr lang="en-US" altLang="en-US" sz="2000">
                <a:latin typeface="Times New Roman" pitchFamily="18" charset="0"/>
              </a:rPr>
              <a:t>, of the VSPPR versus the continuously variable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thickness of the dielectric spacer (</a:t>
            </a:r>
            <a:r>
              <a:rPr lang="en-US" altLang="en-US" sz="2000" i="1">
                <a:latin typeface="Times New Roman" pitchFamily="18" charset="0"/>
              </a:rPr>
              <a:t>s</a:t>
            </a:r>
            <a:r>
              <a:rPr lang="en-US" altLang="en-US" sz="2000">
                <a:latin typeface="Times New Roman" pitchFamily="18" charset="0"/>
              </a:rPr>
              <a:t>), and to fit them to theoretical forms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order to extract the absolute values of </a:t>
            </a:r>
            <a:r>
              <a:rPr lang="en-US" altLang="en-US" sz="2000" i="1">
                <a:latin typeface="Symbol" pitchFamily="18" charset="2"/>
              </a:rPr>
              <a:t>l</a:t>
            </a:r>
            <a:r>
              <a:rPr lang="en-US" altLang="en-US" sz="2000">
                <a:latin typeface="Times New Roman" pitchFamily="18" charset="0"/>
              </a:rPr>
              <a:t> and </a:t>
            </a:r>
            <a:r>
              <a:rPr lang="en-US" altLang="en-US" sz="2000" i="1">
                <a:latin typeface="Times New Roman" pitchFamily="18" charset="0"/>
              </a:rPr>
              <a:t>R</a:t>
            </a:r>
            <a:r>
              <a:rPr lang="en-US" altLang="en-US" sz="2000" i="1" baseline="-25000">
                <a:latin typeface="Times New Roman" pitchFamily="18" charset="0"/>
              </a:rPr>
              <a:t>s</a:t>
            </a:r>
            <a:r>
              <a:rPr lang="en-US" altLang="en-US" sz="2000">
                <a:latin typeface="Times New Roman" pitchFamily="18" charset="0"/>
              </a:rPr>
              <a:t>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6700" y="3025775"/>
            <a:ext cx="103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Vary </a:t>
            </a:r>
            <a:r>
              <a:rPr lang="en-US" altLang="en-US" sz="2400" i="1">
                <a:solidFill>
                  <a:schemeClr val="accent2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295400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6688" y="3352800"/>
            <a:ext cx="1585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accent2"/>
                </a:solidFill>
                <a:latin typeface="Times New Roman" pitchFamily="18" charset="0"/>
              </a:rPr>
              <a:t>s</a:t>
            </a: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: contact 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~ 100 </a:t>
            </a:r>
            <a:r>
              <a:rPr lang="en-US" altLang="en-US" sz="18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in steps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10 nm to 1 </a:t>
            </a:r>
            <a:r>
              <a:rPr lang="en-US" altLang="en-US" sz="18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altLang="en-US" sz="180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71600" y="6110288"/>
            <a:ext cx="635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The measurements are performed at a fixed temperature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our experiments </a:t>
            </a:r>
            <a:r>
              <a:rPr lang="en-US" altLang="en-US" sz="2000" i="1">
                <a:latin typeface="Times New Roman" pitchFamily="18" charset="0"/>
              </a:rPr>
              <a:t>L</a:t>
            </a:r>
            <a:r>
              <a:rPr lang="en-US" altLang="en-US" sz="2000">
                <a:latin typeface="Times New Roman" pitchFamily="18" charset="0"/>
              </a:rPr>
              <a:t>, </a:t>
            </a:r>
            <a:r>
              <a:rPr lang="en-US" altLang="en-US" sz="2000" i="1">
                <a:latin typeface="Times New Roman" pitchFamily="18" charset="0"/>
              </a:rPr>
              <a:t>w</a:t>
            </a:r>
            <a:r>
              <a:rPr lang="en-US" altLang="en-US" sz="2000">
                <a:latin typeface="Times New Roman" pitchFamily="18" charset="0"/>
              </a:rPr>
              <a:t> ~ 1 cm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95538" y="3124200"/>
            <a:ext cx="3014662" cy="1600200"/>
            <a:chOff x="1509" y="1968"/>
            <a:chExt cx="1899" cy="1008"/>
          </a:xfrm>
        </p:grpSpPr>
        <p:sp>
          <p:nvSpPr>
            <p:cNvPr id="18443" name="Freeform 10"/>
            <p:cNvSpPr>
              <a:spLocks noEditPoints="1"/>
            </p:cNvSpPr>
            <p:nvPr/>
          </p:nvSpPr>
          <p:spPr bwMode="auto">
            <a:xfrm>
              <a:off x="2415" y="1968"/>
              <a:ext cx="108" cy="240"/>
            </a:xfrm>
            <a:custGeom>
              <a:avLst/>
              <a:gdLst>
                <a:gd name="T0" fmla="*/ 36 w 108"/>
                <a:gd name="T1" fmla="*/ 240 h 240"/>
                <a:gd name="T2" fmla="*/ 36 w 108"/>
                <a:gd name="T3" fmla="*/ 90 h 240"/>
                <a:gd name="T4" fmla="*/ 72 w 108"/>
                <a:gd name="T5" fmla="*/ 90 h 240"/>
                <a:gd name="T6" fmla="*/ 72 w 108"/>
                <a:gd name="T7" fmla="*/ 240 h 240"/>
                <a:gd name="T8" fmla="*/ 36 w 108"/>
                <a:gd name="T9" fmla="*/ 240 h 240"/>
                <a:gd name="T10" fmla="*/ 0 w 108"/>
                <a:gd name="T11" fmla="*/ 108 h 240"/>
                <a:gd name="T12" fmla="*/ 54 w 108"/>
                <a:gd name="T13" fmla="*/ 0 h 240"/>
                <a:gd name="T14" fmla="*/ 108 w 108"/>
                <a:gd name="T15" fmla="*/ 108 h 240"/>
                <a:gd name="T16" fmla="*/ 0 w 108"/>
                <a:gd name="T17" fmla="*/ 108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240"/>
                <a:gd name="T29" fmla="*/ 108 w 108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240">
                  <a:moveTo>
                    <a:pt x="36" y="240"/>
                  </a:moveTo>
                  <a:lnTo>
                    <a:pt x="36" y="90"/>
                  </a:lnTo>
                  <a:lnTo>
                    <a:pt x="72" y="90"/>
                  </a:lnTo>
                  <a:lnTo>
                    <a:pt x="72" y="240"/>
                  </a:lnTo>
                  <a:lnTo>
                    <a:pt x="36" y="240"/>
                  </a:lnTo>
                  <a:close/>
                  <a:moveTo>
                    <a:pt x="0" y="108"/>
                  </a:moveTo>
                  <a:lnTo>
                    <a:pt x="54" y="0"/>
                  </a:lnTo>
                  <a:lnTo>
                    <a:pt x="10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1"/>
            <p:cNvSpPr>
              <a:spLocks/>
            </p:cNvSpPr>
            <p:nvPr/>
          </p:nvSpPr>
          <p:spPr bwMode="auto">
            <a:xfrm>
              <a:off x="1509" y="1968"/>
              <a:ext cx="1899" cy="240"/>
            </a:xfrm>
            <a:custGeom>
              <a:avLst/>
              <a:gdLst>
                <a:gd name="T0" fmla="*/ 0 w 1680"/>
                <a:gd name="T1" fmla="*/ 240 h 240"/>
                <a:gd name="T2" fmla="*/ 1104 w 1680"/>
                <a:gd name="T3" fmla="*/ 0 h 240"/>
                <a:gd name="T4" fmla="*/ 2147 w 1680"/>
                <a:gd name="T5" fmla="*/ 240 h 240"/>
                <a:gd name="T6" fmla="*/ 0 60000 65536"/>
                <a:gd name="T7" fmla="*/ 0 60000 65536"/>
                <a:gd name="T8" fmla="*/ 0 60000 65536"/>
                <a:gd name="T9" fmla="*/ 0 w 1680"/>
                <a:gd name="T10" fmla="*/ 0 h 240"/>
                <a:gd name="T11" fmla="*/ 1680 w 168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240">
                  <a:moveTo>
                    <a:pt x="0" y="240"/>
                  </a:moveTo>
                  <a:cubicBezTo>
                    <a:pt x="292" y="120"/>
                    <a:pt x="584" y="0"/>
                    <a:pt x="864" y="0"/>
                  </a:cubicBezTo>
                  <a:cubicBezTo>
                    <a:pt x="1144" y="0"/>
                    <a:pt x="1544" y="200"/>
                    <a:pt x="1680" y="240"/>
                  </a:cubicBez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8445" name="Object 12"/>
            <p:cNvGraphicFramePr>
              <a:graphicFrameLocks noChangeAspect="1"/>
            </p:cNvGraphicFramePr>
            <p:nvPr/>
          </p:nvGraphicFramePr>
          <p:xfrm>
            <a:off x="1584" y="2496"/>
            <a:ext cx="41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9" name="Equation" r:id="rId4" imgW="228501" imgH="266584" progId="Equation.3">
                    <p:embed/>
                  </p:oleObj>
                </mc:Choice>
                <mc:Fallback>
                  <p:oleObj name="Equation" r:id="rId4" imgW="228501" imgH="266584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496"/>
                          <a:ext cx="41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 animBg="1"/>
      <p:bldP spid="12295" grpId="0"/>
      <p:bldP spid="122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E270B-6F00-449F-9874-F10CDCF71C6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81012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881313" y="0"/>
            <a:ext cx="336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VSPPR Experiment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8663" y="4419600"/>
            <a:ext cx="4343400" cy="1600200"/>
            <a:chOff x="1536" y="2784"/>
            <a:chExt cx="2736" cy="1008"/>
          </a:xfrm>
        </p:grpSpPr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2036" y="2784"/>
              <a:ext cx="1296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3216" y="3024"/>
              <a:ext cx="480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3230" y="2811"/>
              <a:ext cx="33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3888" y="2784"/>
              <a:ext cx="384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536" y="3223"/>
              <a:ext cx="57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itchFamily="18" charset="0"/>
              </a:endParaRP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470525" y="1257300"/>
            <a:ext cx="352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Films held and aligned by two sets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of perpendicular sapphire pins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64175" y="2406650"/>
            <a:ext cx="345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Dielectric spacer thickness (</a:t>
            </a:r>
            <a:r>
              <a:rPr lang="en-US" altLang="en-US" sz="1800" i="1">
                <a:latin typeface="Times New Roman" pitchFamily="18" charset="0"/>
              </a:rPr>
              <a:t>s</a:t>
            </a:r>
            <a:r>
              <a:rPr lang="en-US" altLang="en-US" sz="1800">
                <a:latin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measured with capacitance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A058-5B89-42A2-84B2-86C63399148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403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VSPPR: Theory of Operation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221163" y="6248400"/>
            <a:ext cx="492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V. V. Talanov, </a:t>
            </a:r>
            <a:r>
              <a:rPr lang="en-US" altLang="en-US" sz="1600" i="1">
                <a:latin typeface="Times New Roman" pitchFamily="18" charset="0"/>
              </a:rPr>
              <a:t>et al</a:t>
            </a:r>
            <a:r>
              <a:rPr lang="en-US" altLang="en-US" sz="1600">
                <a:latin typeface="Times New Roman" pitchFamily="18" charset="0"/>
              </a:rPr>
              <a:t>., Rev. Sci. Instrum. </a:t>
            </a:r>
            <a:r>
              <a:rPr lang="en-US" altLang="en-US" sz="1600" u="sng">
                <a:latin typeface="Times New Roman" pitchFamily="18" charset="0"/>
              </a:rPr>
              <a:t>71</a:t>
            </a:r>
            <a:r>
              <a:rPr lang="en-US" altLang="en-US" sz="1600">
                <a:latin typeface="Times New Roman" pitchFamily="18" charset="0"/>
              </a:rPr>
              <a:t>, 2136 (2000)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US Patent # 6,366,096</a:t>
            </a:r>
            <a:r>
              <a:rPr lang="en-US" altLang="en-US" sz="20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574675" y="1524000"/>
          <a:ext cx="30416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6" name="Equation" r:id="rId3" imgW="1663700" imgH="482600" progId="Equation.3">
                  <p:embed/>
                </p:oleObj>
              </mc:Choice>
              <mc:Fallback>
                <p:oleObj name="Equation" r:id="rId3" imgW="1663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524000"/>
                        <a:ext cx="30416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124200" y="533400"/>
            <a:ext cx="2954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Superconducting samples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1200" y="990600"/>
            <a:ext cx="178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Quality Factor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295400" y="3048000"/>
          <a:ext cx="17176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7" name="Equation" r:id="rId5" imgW="939800" imgH="457200" progId="Equation.3">
                  <p:embed/>
                </p:oleObj>
              </mc:Choice>
              <mc:Fallback>
                <p:oleObj name="Equation" r:id="rId5" imgW="9398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17176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838200" y="4648200"/>
          <a:ext cx="28860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8" name="Equation" r:id="rId7" imgW="1930400" imgH="558800" progId="Equation.3">
                  <p:embed/>
                </p:oleObj>
              </mc:Choice>
              <mc:Fallback>
                <p:oleObj name="Equation" r:id="rId7" imgW="19304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28860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327150" y="4060825"/>
          <a:ext cx="1720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Equation" r:id="rId9" imgW="1155700" imgH="241300" progId="Equation.3">
                  <p:embed/>
                </p:oleObj>
              </mc:Choice>
              <mc:Fallback>
                <p:oleObj name="Equation" r:id="rId9" imgW="11557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0825"/>
                        <a:ext cx="1720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AutoShape 10"/>
          <p:cNvSpPr>
            <a:spLocks/>
          </p:cNvSpPr>
          <p:nvPr/>
        </p:nvSpPr>
        <p:spPr bwMode="auto">
          <a:xfrm rot="5400000">
            <a:off x="3200400" y="20574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974975" y="2384425"/>
            <a:ext cx="671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fringe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effect</a:t>
            </a:r>
          </a:p>
        </p:txBody>
      </p:sp>
      <p:sp>
        <p:nvSpPr>
          <p:cNvPr id="20493" name="AutoShape 12"/>
          <p:cNvSpPr>
            <a:spLocks/>
          </p:cNvSpPr>
          <p:nvPr/>
        </p:nvSpPr>
        <p:spPr bwMode="auto">
          <a:xfrm rot="5400000">
            <a:off x="2022475" y="1717675"/>
            <a:ext cx="146050" cy="1447800"/>
          </a:xfrm>
          <a:prstGeom prst="rightBrace">
            <a:avLst>
              <a:gd name="adj1" fmla="val 8260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1444625" y="2466975"/>
            <a:ext cx="13001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SC Trans.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line resonator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1066800" y="990600"/>
            <a:ext cx="242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Resonant Frequency</a:t>
            </a: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5332413" y="1570038"/>
          <a:ext cx="26003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0" name="Equation" r:id="rId11" imgW="1422400" imgH="431800" progId="Equation.3">
                  <p:embed/>
                </p:oleObj>
              </mc:Choice>
              <mc:Fallback>
                <p:oleObj name="Equation" r:id="rId11" imgW="1422400" imgH="431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1570038"/>
                        <a:ext cx="260032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4572000" y="2657475"/>
          <a:ext cx="42910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1" name="Equation" r:id="rId13" imgW="2438400" imgH="482600" progId="Equation.3">
                  <p:embed/>
                </p:oleObj>
              </mc:Choice>
              <mc:Fallback>
                <p:oleObj name="Equation" r:id="rId13" imgW="2438400" imgH="482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57475"/>
                        <a:ext cx="42910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85800" y="5729288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Assumes: 2 identical and </a:t>
            </a:r>
            <a:r>
              <a:rPr lang="en-US" altLang="en-US" sz="2000" u="sng">
                <a:latin typeface="Times New Roman" pitchFamily="18" charset="0"/>
              </a:rPr>
              <a:t>uniform</a:t>
            </a:r>
            <a:r>
              <a:rPr lang="en-US" altLang="en-US" sz="2000">
                <a:latin typeface="Times New Roman" pitchFamily="18" charset="0"/>
              </a:rPr>
              <a:t> films, local electrodynamics, </a:t>
            </a:r>
            <a:r>
              <a:rPr lang="en-US" altLang="en-US" sz="2000" i="1">
                <a:latin typeface="Times New Roman" pitchFamily="18" charset="0"/>
              </a:rPr>
              <a:t>R</a:t>
            </a:r>
            <a:r>
              <a:rPr lang="en-US" altLang="en-US" sz="2000" i="1" baseline="-25000">
                <a:latin typeface="Times New Roman" pitchFamily="18" charset="0"/>
              </a:rPr>
              <a:t>s</a:t>
            </a:r>
            <a:r>
              <a:rPr lang="en-US" altLang="en-US" sz="2000" i="1">
                <a:latin typeface="Times New Roman" pitchFamily="18" charset="0"/>
              </a:rPr>
              <a:t>(f) ~ f</a:t>
            </a:r>
            <a:r>
              <a:rPr lang="en-US" altLang="en-US" sz="2000" i="1" baseline="30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4678363" y="3733800"/>
          <a:ext cx="16938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2" name="Equation" r:id="rId15" imgW="1143000" imgH="495300" progId="Equation.3">
                  <p:embed/>
                </p:oleObj>
              </mc:Choice>
              <mc:Fallback>
                <p:oleObj name="Equation" r:id="rId15" imgW="1143000" imgH="4953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733800"/>
                        <a:ext cx="16938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624638" y="3919538"/>
            <a:ext cx="234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Times New Roman" pitchFamily="18" charset="0"/>
              </a:rPr>
              <a:t>f*</a:t>
            </a:r>
            <a:r>
              <a:rPr lang="en-US" altLang="en-US" sz="1600" b="0">
                <a:latin typeface="Times New Roman" pitchFamily="18" charset="0"/>
              </a:rPr>
              <a:t> is a reference frequency</a:t>
            </a:r>
          </a:p>
        </p:txBody>
      </p:sp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5943600" y="4724400"/>
          <a:ext cx="7921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3" name="Equation" r:id="rId17" imgW="533169" imgH="203112" progId="Equation.3">
                  <p:embed/>
                </p:oleObj>
              </mc:Choice>
              <mc:Fallback>
                <p:oleObj name="Equation" r:id="rId17" imgW="533169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724400"/>
                        <a:ext cx="79216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53" grpId="0"/>
      <p:bldP spid="14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654A-7CD7-436F-9981-4B82D04B2973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23900"/>
            <a:ext cx="86487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482725" y="223838"/>
            <a:ext cx="6416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Electrical Signals at Low and High Frequencies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BF460-5B5E-4AE2-9732-C3EAF2D6A05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600200" y="25558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High-T</a:t>
            </a:r>
            <a:r>
              <a:rPr lang="en-US" altLang="en-US" sz="2400" baseline="-25000">
                <a:latin typeface="Times New Roman" pitchFamily="18" charset="0"/>
              </a:rPr>
              <a:t>c</a:t>
            </a:r>
            <a:r>
              <a:rPr lang="en-US" altLang="en-US" sz="2400">
                <a:latin typeface="Times New Roman" pitchFamily="18" charset="0"/>
              </a:rPr>
              <a:t> Superconducting Thin Films at 77 K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6388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9600" y="5265738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>
                <a:latin typeface="Times New Roman" pitchFamily="18" charset="0"/>
              </a:rPr>
              <a:t> fit: 257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± 25</a:t>
            </a:r>
            <a:r>
              <a:rPr lang="en-US" altLang="en-US" sz="2000">
                <a:latin typeface="Times New Roman" pitchFamily="18" charset="0"/>
              </a:rPr>
              <a:t> nm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25475" y="5699125"/>
            <a:ext cx="385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</a:t>
            </a:r>
            <a:r>
              <a:rPr lang="en-US" altLang="en-US" sz="2000" baseline="-25000">
                <a:latin typeface="Times New Roman" pitchFamily="18" charset="0"/>
              </a:rPr>
              <a:t>s</a:t>
            </a:r>
            <a:r>
              <a:rPr lang="en-US" altLang="en-US" sz="2000">
                <a:latin typeface="Times New Roman" pitchFamily="18" charset="0"/>
              </a:rPr>
              <a:t> fit: 200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± 20</a:t>
            </a:r>
            <a:r>
              <a:rPr lang="en-US" altLang="en-US" sz="2000">
                <a:latin typeface="Times New Roman" pitchFamily="18" charset="0"/>
              </a:rPr>
              <a:t> </a:t>
            </a:r>
            <a:r>
              <a:rPr lang="en-US" altLang="en-US" sz="2000">
                <a:latin typeface="Symbol" pitchFamily="18" charset="2"/>
              </a:rPr>
              <a:t>mW</a:t>
            </a:r>
            <a:r>
              <a:rPr lang="en-US" altLang="en-US" sz="2000">
                <a:latin typeface="Times New Roman" pitchFamily="18" charset="0"/>
              </a:rPr>
              <a:t> @ </a:t>
            </a:r>
            <a:r>
              <a:rPr lang="en-US" altLang="en-US" sz="2000" i="1">
                <a:latin typeface="Times New Roman" pitchFamily="18" charset="0"/>
              </a:rPr>
              <a:t>f*</a:t>
            </a:r>
            <a:r>
              <a:rPr lang="en-US" altLang="en-US" sz="2000">
                <a:latin typeface="Times New Roman" pitchFamily="18" charset="0"/>
              </a:rPr>
              <a:t> = 10 GHz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66800" y="6400800"/>
            <a:ext cx="703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</a:rPr>
              <a:t>L</a:t>
            </a:r>
            <a:r>
              <a:rPr lang="en-US" altLang="en-US" sz="1800">
                <a:latin typeface="Times New Roman" pitchFamily="18" charset="0"/>
              </a:rPr>
              <a:t> = 9.98 mm, </a:t>
            </a:r>
            <a:r>
              <a:rPr lang="en-US" altLang="en-US" sz="1800" i="1">
                <a:latin typeface="Times New Roman" pitchFamily="18" charset="0"/>
              </a:rPr>
              <a:t>w</a:t>
            </a:r>
            <a:r>
              <a:rPr lang="en-US" altLang="en-US" sz="1800">
                <a:latin typeface="Times New Roman" pitchFamily="18" charset="0"/>
              </a:rPr>
              <a:t> = 9.01 mm, film thickness </a:t>
            </a:r>
            <a:r>
              <a:rPr lang="en-US" altLang="en-US" sz="1800" i="1">
                <a:latin typeface="Times New Roman" pitchFamily="18" charset="0"/>
              </a:rPr>
              <a:t>d</a:t>
            </a:r>
            <a:r>
              <a:rPr lang="en-US" altLang="en-US" sz="1800">
                <a:latin typeface="Times New Roman" pitchFamily="18" charset="0"/>
              </a:rPr>
              <a:t> = 760 ± 30 nm, T</a:t>
            </a:r>
            <a:r>
              <a:rPr lang="en-US" altLang="en-US" sz="1800" baseline="-25000">
                <a:latin typeface="Times New Roman" pitchFamily="18" charset="0"/>
              </a:rPr>
              <a:t>c</a:t>
            </a:r>
            <a:r>
              <a:rPr lang="en-US" altLang="en-US" sz="1800">
                <a:latin typeface="Times New Roman" pitchFamily="18" charset="0"/>
              </a:rPr>
              <a:t> = 92.4 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46725" y="5143500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Mutual Inductance Measurements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35675" y="5486400"/>
            <a:ext cx="272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(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 baseline="-25000">
                <a:latin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</a:rPr>
              <a:t>+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 baseline="-25000">
                <a:latin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</a:rPr>
              <a:t>)/2 = 300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± 15</a:t>
            </a:r>
            <a:r>
              <a:rPr lang="en-US" altLang="en-US" sz="2000">
                <a:latin typeface="Times New Roman" pitchFamily="18" charset="0"/>
              </a:rPr>
              <a:t>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033EC-E4E2-40B5-BEDC-1BA7DDFAFAC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895600" y="80963"/>
            <a:ext cx="3584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Transmission Lines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202113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41325" y="776288"/>
            <a:ext cx="775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Transmission lines carry microwave signals from one point to another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41325" y="1281113"/>
            <a:ext cx="82692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They are important because the wavelength is much smaller than the length of typical T-lines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	used in the lab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You have to look at them as </a:t>
            </a:r>
            <a:r>
              <a:rPr lang="en-US" altLang="en-US" sz="1600" u="sng">
                <a:latin typeface="Times New Roman" pitchFamily="18" charset="0"/>
              </a:rPr>
              <a:t>distributed</a:t>
            </a:r>
            <a:r>
              <a:rPr lang="en-US" altLang="en-US" sz="1600">
                <a:latin typeface="Times New Roman" pitchFamily="18" charset="0"/>
              </a:rPr>
              <a:t> circuits, rather than </a:t>
            </a:r>
            <a:r>
              <a:rPr lang="en-US" altLang="en-US" sz="1600" u="sng">
                <a:latin typeface="Times New Roman" pitchFamily="18" charset="0"/>
              </a:rPr>
              <a:t>lumped</a:t>
            </a:r>
            <a:r>
              <a:rPr lang="en-US" altLang="en-US" sz="1600">
                <a:latin typeface="Times New Roman" pitchFamily="18" charset="0"/>
              </a:rPr>
              <a:t> circuits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99878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15240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1524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8511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31289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0558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705600" y="4648200"/>
            <a:ext cx="2057400" cy="457200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553200" y="5181600"/>
            <a:ext cx="232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The wave equations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7480300" y="4622800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i="1">
                <a:latin typeface="Times New Roman" pitchFamily="18" charset="0"/>
                <a:ea typeface="굴림" charset="-127"/>
              </a:rPr>
              <a:t>V</a:t>
            </a:r>
            <a:endParaRPr lang="en-US" altLang="en-US" sz="1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DFDD-C1C9-49FD-89DA-6612CAD4C0E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895600" y="80963"/>
            <a:ext cx="3584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Transmission Lines</a:t>
            </a:r>
          </a:p>
        </p:txBody>
      </p:sp>
      <p:pic>
        <p:nvPicPr>
          <p:cNvPr id="512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812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9"/>
          <p:cNvSpPr txBox="1">
            <a:spLocks noChangeArrowheads="1"/>
          </p:cNvSpPr>
          <p:nvPr/>
        </p:nvSpPr>
        <p:spPr bwMode="auto">
          <a:xfrm>
            <a:off x="1143000" y="838200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Wave Speed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581400" y="776288"/>
            <a:ext cx="530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Take the ratio of the voltage and current waves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at any given point in the transmission line:</a:t>
            </a: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190817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7010400" y="1712913"/>
            <a:ext cx="83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= Z</a:t>
            </a:r>
            <a:r>
              <a:rPr lang="en-US" altLang="en-US" sz="28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489325" y="2528888"/>
            <a:ext cx="508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The characteristic impedance Z</a:t>
            </a:r>
            <a:r>
              <a:rPr lang="en-US" altLang="en-US" sz="2000" baseline="-25000">
                <a:latin typeface="Times New Roman" pitchFamily="18" charset="0"/>
              </a:rPr>
              <a:t>0</a:t>
            </a:r>
            <a:r>
              <a:rPr lang="en-US" altLang="en-US" sz="2000">
                <a:latin typeface="Times New Roman" pitchFamily="18" charset="0"/>
              </a:rPr>
              <a:t> of the T-line</a:t>
            </a: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3622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93725" y="3138488"/>
            <a:ext cx="533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Reflections from a terminated transmission line</a:t>
            </a:r>
          </a:p>
        </p:txBody>
      </p:sp>
      <p:sp>
        <p:nvSpPr>
          <p:cNvPr id="5132" name="Rectangle 36"/>
          <p:cNvSpPr>
            <a:spLocks noChangeArrowheads="1"/>
          </p:cNvSpPr>
          <p:nvPr/>
        </p:nvSpPr>
        <p:spPr bwMode="auto">
          <a:xfrm>
            <a:off x="3178175" y="4103688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200400" y="4114800"/>
            <a:ext cx="46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Z</a:t>
            </a:r>
            <a:r>
              <a:rPr lang="en-US" altLang="en-US" sz="2000" baseline="-25000">
                <a:latin typeface="Times New Roman" pitchFamily="18" charset="0"/>
              </a:rPr>
              <a:t>L</a:t>
            </a:r>
          </a:p>
        </p:txBody>
      </p:sp>
      <p:sp>
        <p:nvSpPr>
          <p:cNvPr id="5134" name="Text Box 38"/>
          <p:cNvSpPr txBox="1">
            <a:spLocks noChangeArrowheads="1"/>
          </p:cNvSpPr>
          <p:nvPr/>
        </p:nvSpPr>
        <p:spPr bwMode="auto">
          <a:xfrm>
            <a:off x="1143000" y="4114800"/>
            <a:ext cx="43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Z</a:t>
            </a:r>
            <a:r>
              <a:rPr lang="en-US" altLang="en-US" sz="2000" baseline="-2500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5161" name="Object 41"/>
          <p:cNvGraphicFramePr>
            <a:graphicFrameLocks noChangeAspect="1"/>
          </p:cNvGraphicFramePr>
          <p:nvPr/>
        </p:nvGraphicFramePr>
        <p:xfrm>
          <a:off x="5715000" y="3733800"/>
          <a:ext cx="2819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6" imgW="1485900" imgH="469900" progId="Equation.3">
                  <p:embed/>
                </p:oleObj>
              </mc:Choice>
              <mc:Fallback>
                <p:oleObj name="Equation" r:id="rId6" imgW="1485900" imgH="4699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8194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962400" y="38862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Reflection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coefficient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17525" y="5470525"/>
            <a:ext cx="348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Some interesting special cases: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4251325" y="4960938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Open Circuit Z</a:t>
            </a:r>
            <a:r>
              <a:rPr lang="en-US" altLang="en-US" sz="2000" baseline="-25000">
                <a:latin typeface="Times New Roman" pitchFamily="18" charset="0"/>
              </a:rPr>
              <a:t>L</a:t>
            </a:r>
            <a:r>
              <a:rPr lang="en-US" altLang="en-US" sz="2000">
                <a:latin typeface="Times New Roman" pitchFamily="18" charset="0"/>
              </a:rPr>
              <a:t> =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∞, </a:t>
            </a:r>
            <a:r>
              <a:rPr lang="en-US" altLang="en-US" sz="200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= 1 e</a:t>
            </a:r>
            <a:r>
              <a:rPr lang="en-US" altLang="en-US" sz="2000" baseline="30000">
                <a:latin typeface="Times New Roman" pitchFamily="18" charset="0"/>
                <a:cs typeface="Times New Roman" pitchFamily="18" charset="0"/>
              </a:rPr>
              <a:t>i0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4256088" y="5470525"/>
            <a:ext cx="3363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Short Circuit Z</a:t>
            </a:r>
            <a:r>
              <a:rPr lang="en-US" altLang="en-US" sz="2000" baseline="-25000">
                <a:latin typeface="Times New Roman" pitchFamily="18" charset="0"/>
              </a:rPr>
              <a:t>L</a:t>
            </a:r>
            <a:r>
              <a:rPr lang="en-US" altLang="en-US" sz="2000">
                <a:latin typeface="Times New Roman" pitchFamily="18" charset="0"/>
              </a:rPr>
              <a:t> =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en-US" altLang="en-US" sz="200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= 1 e</a:t>
            </a:r>
            <a:r>
              <a:rPr lang="en-US" altLang="en-US" sz="2000" baseline="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30000">
                <a:latin typeface="Symbol" pitchFamily="18" charset="2"/>
                <a:cs typeface="Times New Roman" pitchFamily="18" charset="0"/>
              </a:rPr>
              <a:t>p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4256088" y="5927725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Perfect Load Z</a:t>
            </a:r>
            <a:r>
              <a:rPr lang="en-US" altLang="en-US" sz="2000" baseline="-25000">
                <a:latin typeface="Times New Roman" pitchFamily="18" charset="0"/>
              </a:rPr>
              <a:t>L</a:t>
            </a:r>
            <a:r>
              <a:rPr lang="en-US" altLang="en-US" sz="2000">
                <a:latin typeface="Times New Roman" pitchFamily="18" charset="0"/>
              </a:rPr>
              <a:t> = Z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= 0 e</a:t>
            </a:r>
            <a:r>
              <a:rPr lang="en-US" altLang="en-US" sz="2000" baseline="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30000">
                <a:latin typeface="Symbol" pitchFamily="18" charset="2"/>
                <a:cs typeface="Times New Roman" pitchFamily="18" charset="0"/>
              </a:rPr>
              <a:t>?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669925" y="6362700"/>
            <a:ext cx="819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These are used in error correction measurements to characterize non-ideal T-lines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2" grpId="0"/>
      <p:bldP spid="5153" grpId="0"/>
      <p:bldP spid="5155" grpId="0"/>
      <p:bldP spid="5157" grpId="0"/>
      <p:bldP spid="5162" grpId="0"/>
      <p:bldP spid="5163" grpId="0"/>
      <p:bldP spid="5164" grpId="0"/>
      <p:bldP spid="5165" grpId="0"/>
      <p:bldP spid="5166" grpId="0"/>
      <p:bldP spid="5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9176D-2DAB-48D2-A0FE-1E778F45778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17563" y="457200"/>
            <a:ext cx="7716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Transmission Lines and Their Characteristic Impedances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F47A5-4977-438D-8BB8-BF3F44A12D5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41325" y="928688"/>
            <a:ext cx="454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The power absorbed in a termination is: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733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905000" y="104775"/>
            <a:ext cx="550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Transmission Lines, continued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676400" y="2133600"/>
            <a:ext cx="569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Model of a realistic transmission line including loss</a:t>
            </a:r>
          </a:p>
        </p:txBody>
      </p:sp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2438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1241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Traveling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Wave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solutions</a:t>
            </a: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514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403725" y="420528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with</a:t>
            </a:r>
          </a:p>
        </p:txBody>
      </p:sp>
      <p:pic>
        <p:nvPicPr>
          <p:cNvPr id="718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25415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6169025" y="2995613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Shunt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Conductance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423160" y="3144837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50488" y="314077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077816" y="3136703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52360" y="3132334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79688" y="3128267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07016" y="312420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EA5A8-3152-4DAD-A87F-47B1357EC5DA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066800"/>
            <a:ext cx="923607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905000" y="304800"/>
            <a:ext cx="511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How Much Power Reaches the Load?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2409-04C6-4FF7-9E2B-1D88500475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057400" y="0"/>
            <a:ext cx="531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Need for Care with SMA Connectors</a:t>
            </a:r>
          </a:p>
        </p:txBody>
      </p:sp>
      <p:pic>
        <p:nvPicPr>
          <p:cNvPr id="9220" name="Picture 2" descr="C:\Users\Admin\Desktop\broken SMA pics\IMG_4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5720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905000"/>
            <a:ext cx="516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1219</Words>
  <Application>Microsoft Office PowerPoint</Application>
  <PresentationFormat>On-screen Show (4:3)</PresentationFormat>
  <Paragraphs>275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굴림</vt:lpstr>
      <vt:lpstr>Arial</vt:lpstr>
      <vt:lpstr>Calibri</vt:lpstr>
      <vt:lpstr>Cambria Math</vt:lpstr>
      <vt:lpstr>Symbol</vt:lpstr>
      <vt:lpstr>Times New Roman</vt:lpstr>
      <vt:lpstr>Wingdings 3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Anlage</dc:creator>
  <cp:lastModifiedBy>Steven Mark Anlage</cp:lastModifiedBy>
  <cp:revision>78</cp:revision>
  <dcterms:created xsi:type="dcterms:W3CDTF">2008-09-21T15:39:43Z</dcterms:created>
  <dcterms:modified xsi:type="dcterms:W3CDTF">2025-06-04T13:06:29Z</dcterms:modified>
</cp:coreProperties>
</file>